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6"/>
  </p:notesMasterIdLst>
  <p:sldIdLst>
    <p:sldId id="256" r:id="rId2"/>
    <p:sldId id="291" r:id="rId3"/>
    <p:sldId id="257" r:id="rId4"/>
    <p:sldId id="262" r:id="rId5"/>
    <p:sldId id="286" r:id="rId6"/>
    <p:sldId id="263" r:id="rId7"/>
    <p:sldId id="296" r:id="rId8"/>
    <p:sldId id="297" r:id="rId9"/>
    <p:sldId id="264" r:id="rId10"/>
    <p:sldId id="272" r:id="rId11"/>
    <p:sldId id="288" r:id="rId12"/>
    <p:sldId id="287" r:id="rId13"/>
    <p:sldId id="267" r:id="rId14"/>
    <p:sldId id="282" r:id="rId15"/>
    <p:sldId id="284" r:id="rId16"/>
    <p:sldId id="283" r:id="rId17"/>
    <p:sldId id="268" r:id="rId18"/>
    <p:sldId id="269" r:id="rId19"/>
    <p:sldId id="298" r:id="rId20"/>
    <p:sldId id="300" r:id="rId21"/>
    <p:sldId id="278" r:id="rId22"/>
    <p:sldId id="292" r:id="rId23"/>
    <p:sldId id="293" r:id="rId24"/>
    <p:sldId id="294" r:id="rId25"/>
    <p:sldId id="295" r:id="rId26"/>
    <p:sldId id="289" r:id="rId27"/>
    <p:sldId id="290" r:id="rId28"/>
    <p:sldId id="301" r:id="rId29"/>
    <p:sldId id="279" r:id="rId30"/>
    <p:sldId id="302" r:id="rId31"/>
    <p:sldId id="303" r:id="rId32"/>
    <p:sldId id="304" r:id="rId33"/>
    <p:sldId id="305" r:id="rId34"/>
    <p:sldId id="281" r:id="rId3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6600"/>
    <a:srgbClr val="933F47"/>
    <a:srgbClr val="A1454E"/>
    <a:srgbClr val="C3737B"/>
    <a:srgbClr val="DA895C"/>
    <a:srgbClr val="DC9066"/>
    <a:srgbClr val="BEB620"/>
    <a:srgbClr val="CC3300"/>
    <a:srgbClr val="800000"/>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openxmlformats.org/officeDocument/2006/relationships/package" Target="../embeddings/___________________Microsoft_Excel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___________________Microsoft_Excel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___________________Microsoft_Excel3.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l-GR" sz="2000" dirty="0"/>
              <a:t>ΕΚΤΙΜΗΣΗ ΚΟΣΤΟΥΣ ΕΠΕΝΔΥΣΕΩΝ ΣΤΗΝ ΠΕΡ. ΚΡΗΤΗΣ ΑΝΑ ΚΑΤΗΓΟΡΙΑ ΕΠΕΝΔΥΣΗΣ</a:t>
            </a:r>
          </a:p>
        </c:rich>
      </c:tx>
      <c:layout/>
      <c:overlay val="1"/>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7.1342431964247652E-2"/>
          <c:y val="6.8512746849328815E-2"/>
          <c:w val="0.6051543264008763"/>
          <c:h val="0.89604477672004468"/>
        </c:manualLayout>
      </c:layout>
      <c:pie3DChart>
        <c:varyColors val="1"/>
        <c:ser>
          <c:idx val="0"/>
          <c:order val="0"/>
          <c:explosion val="25"/>
          <c:dPt>
            <c:idx val="0"/>
            <c:bubble3D val="0"/>
            <c:explosion val="12"/>
          </c:dPt>
          <c:dLbls>
            <c:dLbl>
              <c:idx val="0"/>
              <c:layout>
                <c:manualLayout>
                  <c:x val="-3.5050354930721582E-2"/>
                  <c:y val="-0.12860476600120541"/>
                </c:manualLayout>
              </c:layout>
              <c:showLegendKey val="0"/>
              <c:showVal val="1"/>
              <c:showCatName val="0"/>
              <c:showSerName val="0"/>
              <c:showPercent val="1"/>
              <c:showBubbleSize val="0"/>
              <c:separator>
</c:separator>
            </c:dLbl>
            <c:dLbl>
              <c:idx val="1"/>
              <c:layout>
                <c:manualLayout>
                  <c:x val="5.3622631872071093E-2"/>
                  <c:y val="2.5738234014418354E-2"/>
                </c:manualLayout>
              </c:layout>
              <c:showLegendKey val="0"/>
              <c:showVal val="1"/>
              <c:showCatName val="0"/>
              <c:showSerName val="0"/>
              <c:showPercent val="1"/>
              <c:showBubbleSize val="0"/>
              <c:separator>
</c:separator>
            </c:dLbl>
            <c:dLbl>
              <c:idx val="2"/>
              <c:layout>
                <c:manualLayout>
                  <c:x val="-1.8157314157535701E-3"/>
                  <c:y val="7.6034398762599015E-2"/>
                </c:manualLayout>
              </c:layout>
              <c:showLegendKey val="0"/>
              <c:showVal val="1"/>
              <c:showCatName val="0"/>
              <c:showSerName val="0"/>
              <c:showPercent val="1"/>
              <c:showBubbleSize val="0"/>
              <c:separator>
</c:separator>
            </c:dLbl>
            <c:dLbl>
              <c:idx val="3"/>
              <c:layout>
                <c:manualLayout>
                  <c:x val="2.1497869592549608E-4"/>
                  <c:y val="-0.10607460861323123"/>
                </c:manualLayout>
              </c:layout>
              <c:showLegendKey val="0"/>
              <c:showVal val="1"/>
              <c:showCatName val="0"/>
              <c:showSerName val="0"/>
              <c:showPercent val="1"/>
              <c:showBubbleSize val="0"/>
              <c:separator>
</c:separator>
            </c:dLbl>
            <c:dLbl>
              <c:idx val="4"/>
              <c:layout>
                <c:manualLayout>
                  <c:x val="1.9112965510026371E-2"/>
                  <c:y val="-6.2600104442400203E-2"/>
                </c:manualLayout>
              </c:layout>
              <c:showLegendKey val="0"/>
              <c:showVal val="1"/>
              <c:showCatName val="0"/>
              <c:showSerName val="0"/>
              <c:showPercent val="1"/>
              <c:showBubbleSize val="0"/>
              <c:separator>
</c:separator>
            </c:dLbl>
            <c:dLbl>
              <c:idx val="5"/>
              <c:layout>
                <c:manualLayout>
                  <c:x val="-1.3372841876594266E-2"/>
                  <c:y val="4.3367741880502931E-3"/>
                </c:manualLayout>
              </c:layout>
              <c:showLegendKey val="0"/>
              <c:showVal val="1"/>
              <c:showCatName val="0"/>
              <c:showSerName val="0"/>
              <c:showPercent val="1"/>
              <c:showBubbleSize val="0"/>
              <c:separator>
</c:separator>
            </c:dLbl>
            <c:txPr>
              <a:bodyPr/>
              <a:lstStyle/>
              <a:p>
                <a:pPr>
                  <a:defRPr sz="1200" b="1"/>
                </a:pPr>
                <a:endParaRPr lang="el-GR"/>
              </a:p>
            </c:txPr>
            <c:showLegendKey val="0"/>
            <c:showVal val="1"/>
            <c:showCatName val="0"/>
            <c:showSerName val="0"/>
            <c:showPercent val="1"/>
            <c:showBubbleSize val="0"/>
            <c:separator>
</c:separator>
            <c:showLeaderLines val="1"/>
          </c:dLbls>
          <c:cat>
            <c:strRef>
              <c:f>Sheet1!$B$162:$B$167</c:f>
              <c:strCache>
                <c:ptCount val="6"/>
                <c:pt idx="0">
                  <c:v>ΦΩΤΙΣΜΟΣ ΟΔΩΝ ΚΑΙ ΠΛΑΤΕΙΩΝ</c:v>
                </c:pt>
                <c:pt idx="1">
                  <c:v>ΕΝΕΡΓΕΙΑΚΕΣ ΑΝΑΒΑΘΜΙΣΕΙΣ ΣΧΟΛΙΚΩΝ ΚΤΙΡΙΩΝ</c:v>
                </c:pt>
                <c:pt idx="2">
                  <c:v>ΕΝΕΡΓΕΙΑΚΕΣ ΑΝΑΒΑΘΜΙΣΕΙΣ ΔΗΜΟΤΙΚΩΝ ΚΤΙΡΙΩΝ</c:v>
                </c:pt>
                <c:pt idx="3">
                  <c:v>ΕΝΕΡΓΕΙΑΚΕΣ ΑΝΑΒΑΘΜΙΣΕΙΣ ΑΘΛΗΤΙΚΩΝ ΕΓΚΑΤΑΣΤΑΣΕΩΝ</c:v>
                </c:pt>
                <c:pt idx="4">
                  <c:v>ΕΝΕΡΓΕΙΑΚΕΣ ΑΝΑΒΑΘΜΙΣΕΙΣ ΕΓΚΑΤΑΣΤΑΣΕΩΝ ΥΔΡΕΥΣΗΣ ΑΠΟΧΕΤΕΥΣΗΣ</c:v>
                </c:pt>
                <c:pt idx="5">
                  <c:v>ΛΟΙΠΑ ΕΝΕΡΓΕΙΑΚΑ ΕΡΓΑ </c:v>
                </c:pt>
              </c:strCache>
            </c:strRef>
          </c:cat>
          <c:val>
            <c:numRef>
              <c:f>Sheet1!$J$162:$J$167</c:f>
              <c:numCache>
                <c:formatCode>_-* #,##0\ _€_-;\-* #,##0\ _€_-;_-* "-"??\ _€_-;_-@_-</c:formatCode>
                <c:ptCount val="6"/>
                <c:pt idx="0">
                  <c:v>48000000</c:v>
                </c:pt>
                <c:pt idx="1">
                  <c:v>12100000</c:v>
                </c:pt>
                <c:pt idx="2">
                  <c:v>3300000</c:v>
                </c:pt>
                <c:pt idx="3">
                  <c:v>8700000</c:v>
                </c:pt>
                <c:pt idx="4">
                  <c:v>12600000</c:v>
                </c:pt>
                <c:pt idx="5">
                  <c:v>12000000</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0.71147858569261491"/>
          <c:y val="0.24971605018348436"/>
          <c:w val="0.27914275076693962"/>
          <c:h val="0.62503100784478949"/>
        </c:manualLayout>
      </c:layout>
      <c:overlay val="0"/>
      <c:txPr>
        <a:bodyPr/>
        <a:lstStyle/>
        <a:p>
          <a:pPr>
            <a:defRPr sz="1100" b="1"/>
          </a:pPr>
          <a:endParaRPr lang="el-GR"/>
        </a:p>
      </c:txPr>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l-GR"/>
              <a:t>ΧΡΗΜΑΤΟΔΟΤΗΣΗ ΕΝΕΡΓΕΙΑΚΩΝ ΕΡΓΩΝ </a:t>
            </a:r>
          </a:p>
          <a:p>
            <a:pPr>
              <a:defRPr/>
            </a:pPr>
            <a:r>
              <a:rPr lang="el-GR"/>
              <a:t>ΣΕΝΑΡΙΟ Α'</a:t>
            </a:r>
          </a:p>
        </c:rich>
      </c:tx>
      <c:layout>
        <c:manualLayout>
          <c:xMode val="edge"/>
          <c:yMode val="edge"/>
          <c:x val="0.25673940173820675"/>
          <c:y val="1.5525327522362131E-2"/>
        </c:manualLayout>
      </c:layout>
      <c:overlay val="0"/>
      <c:spPr>
        <a:noFill/>
      </c:spPr>
    </c:title>
    <c:autoTitleDeleted val="0"/>
    <c:view3D>
      <c:rotX val="30"/>
      <c:rotY val="0"/>
      <c:depthPercent val="130"/>
      <c:rAngAx val="0"/>
      <c:perspective val="30"/>
    </c:view3D>
    <c:floor>
      <c:thickness val="0"/>
    </c:floor>
    <c:sideWall>
      <c:thickness val="0"/>
    </c:sideWall>
    <c:backWall>
      <c:thickness val="0"/>
    </c:backWall>
    <c:plotArea>
      <c:layout>
        <c:manualLayout>
          <c:layoutTarget val="inner"/>
          <c:xMode val="edge"/>
          <c:yMode val="edge"/>
          <c:x val="1.3402405071079208E-2"/>
          <c:y val="0.15822420913505644"/>
          <c:w val="0.6981879755302961"/>
          <c:h val="0.82959162201729064"/>
        </c:manualLayout>
      </c:layout>
      <c:pie3DChart>
        <c:varyColors val="1"/>
        <c:ser>
          <c:idx val="0"/>
          <c:order val="0"/>
          <c:explosion val="25"/>
          <c:dPt>
            <c:idx val="0"/>
            <c:bubble3D val="0"/>
            <c:spPr>
              <a:solidFill>
                <a:schemeClr val="accent5">
                  <a:lumMod val="75000"/>
                </a:schemeClr>
              </a:solidFill>
            </c:spPr>
          </c:dPt>
          <c:dPt>
            <c:idx val="1"/>
            <c:bubble3D val="0"/>
            <c:explosion val="40"/>
            <c:spPr>
              <a:solidFill>
                <a:schemeClr val="accent2"/>
              </a:solidFill>
            </c:spPr>
          </c:dPt>
          <c:dPt>
            <c:idx val="2"/>
            <c:bubble3D val="0"/>
            <c:explosion val="0"/>
            <c:spPr>
              <a:solidFill>
                <a:schemeClr val="bg1">
                  <a:lumMod val="50000"/>
                </a:schemeClr>
              </a:solidFill>
            </c:spPr>
          </c:dPt>
          <c:dLbls>
            <c:dLbl>
              <c:idx val="0"/>
              <c:layout>
                <c:manualLayout>
                  <c:x val="2.260650351265087E-2"/>
                  <c:y val="-5.5099887991708056E-2"/>
                </c:manualLayout>
              </c:layout>
              <c:showLegendKey val="0"/>
              <c:showVal val="1"/>
              <c:showCatName val="0"/>
              <c:showSerName val="0"/>
              <c:showPercent val="1"/>
              <c:showBubbleSize val="0"/>
              <c:separator>
</c:separator>
            </c:dLbl>
            <c:dLbl>
              <c:idx val="1"/>
              <c:layout>
                <c:manualLayout>
                  <c:x val="0.12072704542864239"/>
                  <c:y val="-7.3664825046040518E-3"/>
                </c:manualLayout>
              </c:layout>
              <c:showLegendKey val="0"/>
              <c:showVal val="1"/>
              <c:showCatName val="0"/>
              <c:showSerName val="0"/>
              <c:showPercent val="1"/>
              <c:showBubbleSize val="0"/>
              <c:separator>
</c:separator>
            </c:dLbl>
            <c:dLbl>
              <c:idx val="2"/>
              <c:layout>
                <c:manualLayout>
                  <c:x val="1.0696442421545943E-2"/>
                  <c:y val="-0.1125980908437401"/>
                </c:manualLayout>
              </c:layout>
              <c:showLegendKey val="0"/>
              <c:showVal val="1"/>
              <c:showCatName val="0"/>
              <c:showSerName val="0"/>
              <c:showPercent val="1"/>
              <c:showBubbleSize val="0"/>
              <c:separator>
</c:separator>
            </c:dLbl>
            <c:txPr>
              <a:bodyPr/>
              <a:lstStyle/>
              <a:p>
                <a:pPr>
                  <a:defRPr sz="1800" b="1"/>
                </a:pPr>
                <a:endParaRPr lang="el-GR"/>
              </a:p>
            </c:txPr>
            <c:showLegendKey val="0"/>
            <c:showVal val="1"/>
            <c:showCatName val="0"/>
            <c:showSerName val="0"/>
            <c:showPercent val="1"/>
            <c:showBubbleSize val="0"/>
            <c:separator>
</c:separator>
            <c:showLeaderLines val="1"/>
            <c:leaderLines>
              <c:spPr>
                <a:ln>
                  <a:solidFill>
                    <a:schemeClr val="bg1">
                      <a:lumMod val="65000"/>
                    </a:schemeClr>
                  </a:solidFill>
                </a:ln>
              </c:spPr>
            </c:leaderLines>
          </c:dLbls>
          <c:cat>
            <c:strRef>
              <c:f>Sheet2!$C$5:$C$7</c:f>
              <c:strCache>
                <c:ptCount val="3"/>
                <c:pt idx="0">
                  <c:v>ΙΔΙΟΙ ΠΟΡΟΙ / ΔΑΝΕΙΑ ΟΤΑ</c:v>
                </c:pt>
                <c:pt idx="1">
                  <c:v>ΕΣΠΑ</c:v>
                </c:pt>
                <c:pt idx="2">
                  <c:v>ΙΔΙΩΤΙΚΑ ΚΕΦΑΛΑΙΑ</c:v>
                </c:pt>
              </c:strCache>
            </c:strRef>
          </c:cat>
          <c:val>
            <c:numRef>
              <c:f>Sheet2!$F$5:$F$7</c:f>
              <c:numCache>
                <c:formatCode>_-* #,##0\ _€_-;\-* #,##0\ _€_-;_-* "-"??\ _€_-;_-@_-</c:formatCode>
                <c:ptCount val="3"/>
                <c:pt idx="0">
                  <c:v>29010000</c:v>
                </c:pt>
                <c:pt idx="1">
                  <c:v>29010000</c:v>
                </c:pt>
                <c:pt idx="2">
                  <c:v>38680000</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0.74335334027254651"/>
          <c:y val="0.37399863691071766"/>
          <c:w val="0.22319511391874489"/>
          <c:h val="0.2874569684314322"/>
        </c:manualLayout>
      </c:layout>
      <c:overlay val="0"/>
      <c:txPr>
        <a:bodyPr/>
        <a:lstStyle/>
        <a:p>
          <a:pPr rtl="0">
            <a:defRPr sz="1400" b="1"/>
          </a:pPr>
          <a:endParaRPr lang="el-GR"/>
        </a:p>
      </c:txPr>
    </c:legend>
    <c:plotVisOnly val="1"/>
    <c:dispBlanksAs val="zero"/>
    <c:showDLblsOverMax val="0"/>
  </c:chart>
  <c:spPr>
    <a:solidFill>
      <a:schemeClr val="bg1"/>
    </a:solidFill>
    <a:ln>
      <a:noFill/>
    </a:ln>
  </c:spPr>
  <c:txPr>
    <a:bodyPr/>
    <a:lstStyle/>
    <a:p>
      <a:pPr>
        <a:defRPr sz="1200">
          <a:latin typeface="Calibri" panose="020F0502020204030204" pitchFamily="34" charset="0"/>
        </a:defRPr>
      </a:pPr>
      <a:endParaRPr lang="el-GR"/>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ctr">
              <a:defRPr/>
            </a:pPr>
            <a:r>
              <a:rPr lang="el-GR"/>
              <a:t>ΠΗΓΕΣ ΧΡΗΜΑΤΟΔΟΤΗΣΗΣ ΕΝΕΡΓΕΙΑΚΩΝ ΕΡΓΩΝ,</a:t>
            </a:r>
          </a:p>
          <a:p>
            <a:pPr algn="ctr">
              <a:defRPr/>
            </a:pPr>
            <a:r>
              <a:rPr lang="el-GR"/>
              <a:t>με βάση τα ποσά ΕΣΠΑ 2014 -2020</a:t>
            </a:r>
          </a:p>
        </c:rich>
      </c:tx>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7.5727696922564161E-2"/>
          <c:y val="0.31849179878358669"/>
          <c:w val="0.9242723030774358"/>
          <c:h val="0.65959042375906218"/>
        </c:manualLayout>
      </c:layout>
      <c:pie3DChart>
        <c:varyColors val="1"/>
        <c:ser>
          <c:idx val="0"/>
          <c:order val="0"/>
          <c:dPt>
            <c:idx val="0"/>
            <c:bubble3D val="0"/>
            <c:explosion val="24"/>
            <c:spPr>
              <a:solidFill>
                <a:srgbClr val="31859C"/>
              </a:solidFill>
            </c:spPr>
          </c:dPt>
          <c:dPt>
            <c:idx val="1"/>
            <c:bubble3D val="0"/>
            <c:explosion val="12"/>
          </c:dPt>
          <c:dPt>
            <c:idx val="2"/>
            <c:bubble3D val="0"/>
            <c:explosion val="5"/>
            <c:spPr>
              <a:solidFill>
                <a:schemeClr val="tx1">
                  <a:lumMod val="50000"/>
                  <a:lumOff val="50000"/>
                </a:schemeClr>
              </a:solidFill>
            </c:spPr>
          </c:dPt>
          <c:dLbls>
            <c:dLbl>
              <c:idx val="0"/>
              <c:layout>
                <c:manualLayout>
                  <c:x val="3.7996545768566495E-2"/>
                  <c:y val="1.1782030578853327E-2"/>
                </c:manualLayout>
              </c:layout>
              <c:dLblPos val="bestFit"/>
              <c:showLegendKey val="0"/>
              <c:showVal val="1"/>
              <c:showCatName val="0"/>
              <c:showSerName val="0"/>
              <c:showPercent val="1"/>
              <c:showBubbleSize val="0"/>
              <c:separator>
</c:separator>
            </c:dLbl>
            <c:dLbl>
              <c:idx val="1"/>
              <c:layout>
                <c:manualLayout>
                  <c:x val="2.5906735751295335E-2"/>
                  <c:y val="-3.5346091736559983E-2"/>
                </c:manualLayout>
              </c:layout>
              <c:dLblPos val="bestFit"/>
              <c:showLegendKey val="0"/>
              <c:showVal val="1"/>
              <c:showCatName val="0"/>
              <c:showSerName val="0"/>
              <c:showPercent val="1"/>
              <c:showBubbleSize val="0"/>
              <c:separator>
</c:separator>
            </c:dLbl>
            <c:dLbl>
              <c:idx val="2"/>
              <c:layout>
                <c:manualLayout>
                  <c:x val="-1.5544041450777202E-2"/>
                  <c:y val="-5.4982809367982194E-2"/>
                </c:manualLayout>
              </c:layout>
              <c:dLblPos val="bestFit"/>
              <c:showLegendKey val="0"/>
              <c:showVal val="1"/>
              <c:showCatName val="0"/>
              <c:showSerName val="0"/>
              <c:showPercent val="1"/>
              <c:showBubbleSize val="0"/>
              <c:separator>
</c:separator>
            </c:dLbl>
            <c:txPr>
              <a:bodyPr/>
              <a:lstStyle/>
              <a:p>
                <a:pPr>
                  <a:defRPr sz="1400"/>
                </a:pPr>
                <a:endParaRPr lang="el-GR"/>
              </a:p>
            </c:txPr>
            <c:dLblPos val="outEnd"/>
            <c:showLegendKey val="0"/>
            <c:showVal val="1"/>
            <c:showCatName val="0"/>
            <c:showSerName val="0"/>
            <c:showPercent val="1"/>
            <c:showBubbleSize val="0"/>
            <c:separator>
</c:separator>
            <c:showLeaderLines val="1"/>
          </c:dLbls>
          <c:cat>
            <c:strRef>
              <c:f>Sheet2!$C$11:$C$13</c:f>
              <c:strCache>
                <c:ptCount val="3"/>
                <c:pt idx="0">
                  <c:v>ΙΔΙΟΙ ΠΟΡΟΙ / ΔΑΝΕΙΑ ΟΤΑ</c:v>
                </c:pt>
                <c:pt idx="1">
                  <c:v>ΕΣΠΑ</c:v>
                </c:pt>
                <c:pt idx="2">
                  <c:v>ΙΔΙΩΤΙΚΑ ΚΕΦΑΛΑΙΑ</c:v>
                </c:pt>
              </c:strCache>
            </c:strRef>
          </c:cat>
          <c:val>
            <c:numRef>
              <c:f>Sheet2!$F$11:$F$13</c:f>
              <c:numCache>
                <c:formatCode>_-* #,##0\ _€_-;\-* #,##0\ _€_-;_-* "-"??\ _€_-;_-@_-</c:formatCode>
                <c:ptCount val="3"/>
                <c:pt idx="0">
                  <c:v>24175000</c:v>
                </c:pt>
                <c:pt idx="1">
                  <c:v>21388990.805</c:v>
                </c:pt>
                <c:pt idx="2">
                  <c:v>51136009.194999993</c:v>
                </c:pt>
              </c:numCache>
            </c:numRef>
          </c:val>
        </c:ser>
        <c:dLbls>
          <c:showLegendKey val="0"/>
          <c:showVal val="0"/>
          <c:showCatName val="0"/>
          <c:showSerName val="0"/>
          <c:showPercent val="1"/>
          <c:showBubbleSize val="0"/>
          <c:showLeaderLines val="1"/>
        </c:dLbls>
      </c:pie3DChart>
    </c:plotArea>
    <c:legend>
      <c:legendPos val="t"/>
      <c:overlay val="0"/>
    </c:legend>
    <c:plotVisOnly val="1"/>
    <c:dispBlanksAs val="gap"/>
    <c:showDLblsOverMax val="0"/>
  </c:chart>
  <c:txPr>
    <a:bodyPr/>
    <a:lstStyle/>
    <a:p>
      <a:pPr>
        <a:defRPr b="1">
          <a:latin typeface="Calibri" panose="020F0502020204030204" pitchFamily="34" charset="0"/>
        </a:defRPr>
      </a:pPr>
      <a:endParaRPr lang="el-GR"/>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9416E66-A677-49ED-AFC3-9B6F0FFB62F7}" type="datetimeFigureOut">
              <a:rPr lang="el-GR" smtClean="0"/>
              <a:pPr/>
              <a:t>12/12/2014</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DF1C2B-FE2F-4CD5-8D30-06EE002F8116}" type="slidenum">
              <a:rPr lang="el-GR" smtClean="0"/>
              <a:pPr/>
              <a:t>‹#›</a:t>
            </a:fld>
            <a:endParaRPr lang="el-GR"/>
          </a:p>
        </p:txBody>
      </p:sp>
    </p:spTree>
    <p:extLst>
      <p:ext uri="{BB962C8B-B14F-4D97-AF65-F5344CB8AC3E}">
        <p14:creationId xmlns:p14="http://schemas.microsoft.com/office/powerpoint/2010/main" val="32524042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92DF1C2B-FE2F-4CD5-8D30-06EE002F8116}" type="slidenum">
              <a:rPr lang="el-GR" smtClean="0"/>
              <a:pPr/>
              <a:t>3</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0102B5FB-2203-4EF0-B513-22CE4D7FFBFA}" type="slidenum">
              <a:rPr lang="el-GR" smtClean="0"/>
              <a:pPr/>
              <a:t>22</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0102B5FB-2203-4EF0-B513-22CE4D7FFBFA}" type="slidenum">
              <a:rPr lang="el-GR" smtClean="0"/>
              <a:pPr/>
              <a:t>23</a:t>
            </a:fld>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0102B5FB-2203-4EF0-B513-22CE4D7FFBFA}" type="slidenum">
              <a:rPr lang="el-GR" smtClean="0"/>
              <a:pPr/>
              <a:t>25</a:t>
            </a:fld>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0102B5FB-2203-4EF0-B513-22CE4D7FFBFA}" type="slidenum">
              <a:rPr lang="el-GR" smtClean="0"/>
              <a:pPr/>
              <a:t>28</a:t>
            </a:fld>
            <a:endParaRPr 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0102B5FB-2203-4EF0-B513-22CE4D7FFBFA}" type="slidenum">
              <a:rPr lang="el-GR" smtClean="0"/>
              <a:pPr/>
              <a:t>30</a:t>
            </a:fld>
            <a:endParaRPr 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0102B5FB-2203-4EF0-B513-22CE4D7FFBFA}" type="slidenum">
              <a:rPr lang="el-GR" smtClean="0"/>
              <a:pPr/>
              <a:t>31</a:t>
            </a:fld>
            <a:endParaRPr lang="el-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0102B5FB-2203-4EF0-B513-22CE4D7FFBFA}" type="slidenum">
              <a:rPr lang="el-GR" smtClean="0"/>
              <a:pPr/>
              <a:t>32</a:t>
            </a:fld>
            <a:endParaRPr lang="el-G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0102B5FB-2203-4EF0-B513-22CE4D7FFBFA}" type="slidenum">
              <a:rPr lang="el-GR" smtClean="0"/>
              <a:pPr/>
              <a:t>33</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23" name="22 - Ορθογώνιο"/>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23 - Ορθογώνιο"/>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24 - Ορθογώνιο"/>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25 - Ορθογώνιο"/>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 Ορθογώνιο"/>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29 - Στρογγυλεμένο ορθογώνιο"/>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30 - Στρογγυλεμένο ορθογώνιο"/>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 Ορθογώνιο"/>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 Ορθογώνιο"/>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Ορθογώνιο"/>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 Ορθογώνιο"/>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Τίτλος"/>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a:xfrm>
            <a:off x="6705600" y="4206240"/>
            <a:ext cx="960120" cy="457200"/>
          </a:xfrm>
        </p:spPr>
        <p:txBody>
          <a:bodyPr/>
          <a:lstStyle/>
          <a:p>
            <a:fld id="{03AB1928-E635-4FBF-B433-4E264861805F}" type="datetime1">
              <a:rPr lang="el-GR" smtClean="0"/>
              <a:pPr/>
              <a:t>12/12/2014</a:t>
            </a:fld>
            <a:endParaRPr lang="el-GR"/>
          </a:p>
        </p:txBody>
      </p:sp>
      <p:sp>
        <p:nvSpPr>
          <p:cNvPr id="17" name="16 - Θέση υποσέλιδου"/>
          <p:cNvSpPr>
            <a:spLocks noGrp="1"/>
          </p:cNvSpPr>
          <p:nvPr>
            <p:ph type="ftr" sz="quarter" idx="11"/>
          </p:nvPr>
        </p:nvSpPr>
        <p:spPr>
          <a:xfrm>
            <a:off x="5410200" y="4205288"/>
            <a:ext cx="1295400" cy="457200"/>
          </a:xfrm>
        </p:spPr>
        <p:txBody>
          <a:bodyPr/>
          <a:lstStyle/>
          <a:p>
            <a:endParaRPr lang="el-GR"/>
          </a:p>
        </p:txBody>
      </p:sp>
      <p:sp>
        <p:nvSpPr>
          <p:cNvPr id="29" name="28 - Θέση αριθμού διαφάνειας"/>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AB6998EF-FEB1-4EE8-83E3-6384912BF402}"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8713830C-C923-4DDB-82B2-2563B4A09F19}" type="datetime1">
              <a:rPr lang="el-GR" smtClean="0"/>
              <a:pPr/>
              <a:t>12/12/2014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AB6998EF-FEB1-4EE8-83E3-6384912BF402}"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781800" y="1143000"/>
            <a:ext cx="1905000" cy="5486400"/>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1143000"/>
            <a:ext cx="6248400" cy="5486400"/>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6EB0C434-D863-42C8-9939-BFD4A0C1988B}" type="datetime1">
              <a:rPr lang="el-GR" smtClean="0"/>
              <a:pPr/>
              <a:t>12/12/2014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AB6998EF-FEB1-4EE8-83E3-6384912BF402}"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6E6AE86A-691E-4142-9E22-46996F664066}" type="datetime1">
              <a:rPr lang="el-GR" smtClean="0"/>
              <a:pPr/>
              <a:t>12/12/2014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AB6998EF-FEB1-4EE8-83E3-6384912BF402}"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AA818A0D-7DB9-4B97-8561-72E5F91501B7}" type="datetime1">
              <a:rPr lang="el-GR" smtClean="0"/>
              <a:pPr/>
              <a:t>12/12/2014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AB6998EF-FEB1-4EE8-83E3-6384912BF402}"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84F78422-96B0-416D-BAC2-B69104E3D729}" type="datetime1">
              <a:rPr lang="el-GR" smtClean="0"/>
              <a:pPr/>
              <a:t>12/12/2014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AB6998EF-FEB1-4EE8-83E3-6384912BF402}"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381000" y="1143000"/>
            <a:ext cx="8382000" cy="1069848"/>
          </a:xfrm>
        </p:spPr>
        <p:txBody>
          <a:bodyPr anchor="ctr"/>
          <a:lstStyle>
            <a:lvl1pPr>
              <a:defRPr sz="4000" b="0" i="0" cap="none"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6" name="25 - Θέση ημερομηνίας"/>
          <p:cNvSpPr>
            <a:spLocks noGrp="1"/>
          </p:cNvSpPr>
          <p:nvPr>
            <p:ph type="dt" sz="half" idx="10"/>
          </p:nvPr>
        </p:nvSpPr>
        <p:spPr/>
        <p:txBody>
          <a:bodyPr rtlCol="0"/>
          <a:lstStyle/>
          <a:p>
            <a:fld id="{97DDE90C-61A2-4A4E-BFD8-9934778973A3}" type="datetime1">
              <a:rPr lang="el-GR" smtClean="0"/>
              <a:pPr/>
              <a:t>12/12/2014</a:t>
            </a:fld>
            <a:endParaRPr lang="el-GR"/>
          </a:p>
        </p:txBody>
      </p:sp>
      <p:sp>
        <p:nvSpPr>
          <p:cNvPr id="27" name="26 - Θέση αριθμού διαφάνειας"/>
          <p:cNvSpPr>
            <a:spLocks noGrp="1"/>
          </p:cNvSpPr>
          <p:nvPr>
            <p:ph type="sldNum" sz="quarter" idx="11"/>
          </p:nvPr>
        </p:nvSpPr>
        <p:spPr/>
        <p:txBody>
          <a:bodyPr rtlCol="0"/>
          <a:lstStyle/>
          <a:p>
            <a:fld id="{AB6998EF-FEB1-4EE8-83E3-6384912BF402}" type="slidenum">
              <a:rPr lang="el-GR" smtClean="0"/>
              <a:pPr/>
              <a:t>‹#›</a:t>
            </a:fld>
            <a:endParaRPr lang="el-GR"/>
          </a:p>
        </p:txBody>
      </p:sp>
      <p:sp>
        <p:nvSpPr>
          <p:cNvPr id="28" name="27 - Θέση υποσέλιδου"/>
          <p:cNvSpPr>
            <a:spLocks noGrp="1"/>
          </p:cNvSpPr>
          <p:nvPr>
            <p:ph type="ftr" sz="quarter" idx="12"/>
          </p:nvPr>
        </p:nvSpPr>
        <p:spPr/>
        <p:txBody>
          <a:bodyPr rtlCol="0"/>
          <a:lstStyle/>
          <a:p>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a:xfrm>
            <a:off x="6583680" y="612648"/>
            <a:ext cx="957264" cy="457200"/>
          </a:xfrm>
        </p:spPr>
        <p:txBody>
          <a:bodyPr/>
          <a:lstStyle/>
          <a:p>
            <a:fld id="{7666CAE1-C53D-4DC8-ABB6-5704D555D6B9}" type="datetime1">
              <a:rPr lang="el-GR" smtClean="0"/>
              <a:pPr/>
              <a:t>12/12/2014</a:t>
            </a:fld>
            <a:endParaRPr lang="el-GR"/>
          </a:p>
        </p:txBody>
      </p:sp>
      <p:sp>
        <p:nvSpPr>
          <p:cNvPr id="4" name="3 - Θέση υποσέλιδου"/>
          <p:cNvSpPr>
            <a:spLocks noGrp="1"/>
          </p:cNvSpPr>
          <p:nvPr>
            <p:ph type="ftr" sz="quarter" idx="11"/>
          </p:nvPr>
        </p:nvSpPr>
        <p:spPr>
          <a:xfrm>
            <a:off x="5257800" y="612648"/>
            <a:ext cx="1325880" cy="457200"/>
          </a:xfrm>
        </p:spPr>
        <p:txBody>
          <a:bodyPr/>
          <a:lstStyle/>
          <a:p>
            <a:endParaRPr lang="el-GR"/>
          </a:p>
        </p:txBody>
      </p:sp>
      <p:sp>
        <p:nvSpPr>
          <p:cNvPr id="5" name="4 - Θέση αριθμού διαφάνειας"/>
          <p:cNvSpPr>
            <a:spLocks noGrp="1"/>
          </p:cNvSpPr>
          <p:nvPr>
            <p:ph type="sldNum" sz="quarter" idx="12"/>
          </p:nvPr>
        </p:nvSpPr>
        <p:spPr>
          <a:xfrm>
            <a:off x="8174736" y="2272"/>
            <a:ext cx="762000" cy="365760"/>
          </a:xfrm>
        </p:spPr>
        <p:txBody>
          <a:bodyPr/>
          <a:lstStyle/>
          <a:p>
            <a:fld id="{AB6998EF-FEB1-4EE8-83E3-6384912BF402}"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74584D0B-A37C-4B01-8FB9-487F75C1D61A}" type="datetime1">
              <a:rPr lang="el-GR" smtClean="0"/>
              <a:pPr/>
              <a:t>12/12/2014</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AB6998EF-FEB1-4EE8-83E3-6384912BF402}"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353496" y="1101970"/>
            <a:ext cx="3383280" cy="877824"/>
          </a:xfrm>
        </p:spPr>
        <p:txBody>
          <a:bodyPr anchor="b"/>
          <a:lstStyle>
            <a:lvl1pPr algn="l">
              <a:buNone/>
              <a:defRPr sz="1800" b="1"/>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8A192A3D-416D-4F69-80B3-2F306AA06CFF}" type="datetime1">
              <a:rPr lang="el-GR" smtClean="0"/>
              <a:pPr/>
              <a:t>12/12/2014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AB6998EF-FEB1-4EE8-83E3-6384912BF402}"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F0481274-6640-4474-A580-00F875E3A5DA}" type="datetime1">
              <a:rPr lang="el-GR" smtClean="0"/>
              <a:pPr/>
              <a:t>12/12/2014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AB6998EF-FEB1-4EE8-83E3-6384912BF402}"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27 - Ορθογώνιο"/>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 Ορθογώνιο"/>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29 - Ορθογώνιο"/>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30 - Ορθογώνιο"/>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31 - Ορθογώνιο"/>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32 - Στρογγυλεμένο ορθογώνιο"/>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33 - Στρογγυλεμένο ορθογώνιο"/>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34 - Ορθογώνιο"/>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35 - Ορθογώνιο"/>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36 - Ορθογώνιο"/>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37 - Ορθογώνιο"/>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38 - Ορθογώνιο"/>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39 - Ορθογώνιο"/>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 Θέση τίτλου"/>
          <p:cNvSpPr>
            <a:spLocks noGrp="1"/>
          </p:cNvSpPr>
          <p:nvPr>
            <p:ph type="title"/>
          </p:nvPr>
        </p:nvSpPr>
        <p:spPr>
          <a:xfrm>
            <a:off x="457200" y="1143000"/>
            <a:ext cx="8229600" cy="1066800"/>
          </a:xfrm>
          <a:prstGeom prst="rect">
            <a:avLst/>
          </a:prstGeom>
        </p:spPr>
        <p:txBody>
          <a:bodyPr vert="horz" anchor="ctr">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35275662-730A-4F78-B4A3-3D4F6172A5ED}" type="datetime1">
              <a:rPr lang="el-GR" smtClean="0"/>
              <a:pPr/>
              <a:t>12/12/2014</a:t>
            </a:fld>
            <a:endParaRPr lang="el-GR"/>
          </a:p>
        </p:txBody>
      </p:sp>
      <p:sp>
        <p:nvSpPr>
          <p:cNvPr id="3" name="2 - Θέση υποσέλιδου"/>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l-GR"/>
          </a:p>
        </p:txBody>
      </p:sp>
      <p:sp>
        <p:nvSpPr>
          <p:cNvPr id="23" name="22 - Θέση αριθμού διαφάνειας"/>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AB6998EF-FEB1-4EE8-83E3-6384912BF402}"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mailto:peta@info-peta.gr" TargetMode="External"/><Relationship Id="rId2" Type="http://schemas.openxmlformats.org/officeDocument/2006/relationships/hyperlink" Target="http://www.info-peta.gr/" TargetMode="Externa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323528" y="1340768"/>
            <a:ext cx="8676456" cy="2160240"/>
          </a:xfrm>
        </p:spPr>
        <p:txBody>
          <a:bodyPr>
            <a:noAutofit/>
          </a:bodyPr>
          <a:lstStyle/>
          <a:p>
            <a:r>
              <a:rPr lang="el-GR" sz="4000" dirty="0" smtClean="0"/>
              <a:t>Δημοτικά Έργα </a:t>
            </a:r>
            <a:r>
              <a:rPr lang="el-GR" sz="4000" dirty="0"/>
              <a:t>Ενεργειακής Αναβάθμισης </a:t>
            </a:r>
            <a:r>
              <a:rPr lang="el-GR" sz="4000" dirty="0" smtClean="0"/>
              <a:t>: </a:t>
            </a:r>
            <a:r>
              <a:rPr lang="el-GR" sz="4000" dirty="0"/>
              <a:t>Όροι και Προϋποθέσεις Χρηματοδότησης </a:t>
            </a:r>
          </a:p>
        </p:txBody>
      </p:sp>
      <p:sp>
        <p:nvSpPr>
          <p:cNvPr id="3" name="2 - Υπότιτλος"/>
          <p:cNvSpPr>
            <a:spLocks noGrp="1"/>
          </p:cNvSpPr>
          <p:nvPr>
            <p:ph type="subTitle" idx="1"/>
          </p:nvPr>
        </p:nvSpPr>
        <p:spPr>
          <a:xfrm>
            <a:off x="107504" y="3933056"/>
            <a:ext cx="4968552" cy="792088"/>
          </a:xfrm>
        </p:spPr>
        <p:txBody>
          <a:bodyPr>
            <a:normAutofit fontScale="92500" lnSpcReduction="10000"/>
          </a:bodyPr>
          <a:lstStyle/>
          <a:p>
            <a:r>
              <a:rPr lang="el-GR" dirty="0" smtClean="0">
                <a:latin typeface="Trebuchet MS" pitchFamily="34" charset="0"/>
              </a:rPr>
              <a:t>Στάθης </a:t>
            </a:r>
            <a:r>
              <a:rPr lang="el-GR" dirty="0" err="1" smtClean="0">
                <a:latin typeface="Trebuchet MS" pitchFamily="34" charset="0"/>
              </a:rPr>
              <a:t>Ραγκούσης</a:t>
            </a:r>
            <a:endParaRPr lang="el-GR" dirty="0" smtClean="0">
              <a:latin typeface="Trebuchet MS" pitchFamily="34" charset="0"/>
            </a:endParaRPr>
          </a:p>
          <a:p>
            <a:r>
              <a:rPr lang="el-GR" dirty="0" smtClean="0">
                <a:latin typeface="Trebuchet MS" pitchFamily="34" charset="0"/>
              </a:rPr>
              <a:t>Διευθύνων Σύμβουλος Π.Ε.Τ.Α. Α.Ε</a:t>
            </a:r>
            <a:r>
              <a:rPr lang="el-GR" dirty="0" smtClean="0">
                <a:latin typeface="+mj-lt"/>
              </a:rPr>
              <a:t>.</a:t>
            </a:r>
          </a:p>
          <a:p>
            <a:endParaRPr lang="el-GR" dirty="0"/>
          </a:p>
        </p:txBody>
      </p:sp>
      <p:pic>
        <p:nvPicPr>
          <p:cNvPr id="4" name="Picture 6" descr="peta-logo"/>
          <p:cNvPicPr>
            <a:picLocks noChangeAspect="1" noChangeArrowheads="1"/>
          </p:cNvPicPr>
          <p:nvPr/>
        </p:nvPicPr>
        <p:blipFill>
          <a:blip r:embed="rId2" cstate="print"/>
          <a:srcRect/>
          <a:stretch>
            <a:fillRect/>
          </a:stretch>
        </p:blipFill>
        <p:spPr bwMode="auto">
          <a:xfrm>
            <a:off x="7956376" y="5805264"/>
            <a:ext cx="927458" cy="648000"/>
          </a:xfrm>
          <a:prstGeom prst="rect">
            <a:avLst/>
          </a:prstGeom>
          <a:noFill/>
        </p:spPr>
      </p:pic>
      <p:sp>
        <p:nvSpPr>
          <p:cNvPr id="5" name="2 - Υπότιτλος"/>
          <p:cNvSpPr txBox="1">
            <a:spLocks/>
          </p:cNvSpPr>
          <p:nvPr/>
        </p:nvSpPr>
        <p:spPr>
          <a:xfrm>
            <a:off x="107504" y="4869160"/>
            <a:ext cx="7560840" cy="1008112"/>
          </a:xfrm>
          <a:prstGeom prst="rect">
            <a:avLst/>
          </a:prstGeom>
        </p:spPr>
        <p:txBody>
          <a:bodyPr vert="horz">
            <a:noAutofit/>
          </a:bodyPr>
          <a:lstStyle/>
          <a:p>
            <a:pPr marL="64008" lvl="0">
              <a:spcBef>
                <a:spcPts val="300"/>
              </a:spcBef>
              <a:buClr>
                <a:schemeClr val="accent3"/>
              </a:buClr>
              <a:defRPr/>
            </a:pPr>
            <a:endParaRPr lang="en-US" b="1" dirty="0" smtClean="0">
              <a:solidFill>
                <a:srgbClr val="CC6600"/>
              </a:solidFill>
              <a:latin typeface="Trebuchet MS" pitchFamily="34" charset="0"/>
            </a:endParaRPr>
          </a:p>
          <a:p>
            <a:pPr marL="64008" lvl="0">
              <a:spcBef>
                <a:spcPts val="300"/>
              </a:spcBef>
              <a:buClr>
                <a:schemeClr val="accent3"/>
              </a:buClr>
              <a:defRPr/>
            </a:pPr>
            <a:r>
              <a:rPr lang="el-GR" dirty="0" smtClean="0">
                <a:solidFill>
                  <a:schemeClr val="tx2"/>
                </a:solidFill>
                <a:latin typeface="Trebuchet MS" pitchFamily="34" charset="0"/>
              </a:rPr>
              <a:t>Ηράκλειο, 12 Δεκεμβρίου 2014</a:t>
            </a:r>
            <a:endParaRPr kumimoji="0" lang="el-GR" u="none" strike="noStrike" kern="1200" cap="none" spc="0" normalizeH="0" baseline="0" noProof="0" dirty="0">
              <a:ln>
                <a:noFill/>
              </a:ln>
              <a:solidFill>
                <a:schemeClr val="tx2"/>
              </a:solidFill>
              <a:effectLst/>
              <a:uLnTx/>
              <a:uFillTx/>
              <a:latin typeface="Trebuchet MS"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836712"/>
            <a:ext cx="8229600" cy="864096"/>
          </a:xfrm>
          <a:ln>
            <a:noFill/>
          </a:ln>
        </p:spPr>
        <p:style>
          <a:lnRef idx="1">
            <a:schemeClr val="accent6"/>
          </a:lnRef>
          <a:fillRef idx="2">
            <a:schemeClr val="accent6"/>
          </a:fillRef>
          <a:effectRef idx="1">
            <a:schemeClr val="accent6"/>
          </a:effectRef>
          <a:fontRef idx="minor">
            <a:schemeClr val="dk1"/>
          </a:fontRef>
        </p:style>
        <p:txBody>
          <a:bodyPr vert="horz" anchor="ctr">
            <a:noAutofit/>
          </a:bodyPr>
          <a:lstStyle/>
          <a:p>
            <a:r>
              <a:rPr lang="el-GR" sz="2800" b="1" dirty="0">
                <a:solidFill>
                  <a:srgbClr val="0070C0"/>
                </a:solidFill>
                <a:latin typeface="+mj-lt"/>
                <a:ea typeface="+mn-ea"/>
                <a:cs typeface="+mn-cs"/>
              </a:rPr>
              <a:t>Οικονομική Αξιολόγηση Επενδύσεων (2)</a:t>
            </a:r>
          </a:p>
        </p:txBody>
      </p:sp>
      <p:pic>
        <p:nvPicPr>
          <p:cNvPr id="4" name="Picture 6" descr="peta-logo"/>
          <p:cNvPicPr>
            <a:picLocks noChangeAspect="1" noChangeArrowheads="1"/>
          </p:cNvPicPr>
          <p:nvPr/>
        </p:nvPicPr>
        <p:blipFill>
          <a:blip r:embed="rId2" cstate="print"/>
          <a:srcRect/>
          <a:stretch>
            <a:fillRect/>
          </a:stretch>
        </p:blipFill>
        <p:spPr bwMode="auto">
          <a:xfrm>
            <a:off x="8388504" y="6310323"/>
            <a:ext cx="720000" cy="503053"/>
          </a:xfrm>
          <a:prstGeom prst="rect">
            <a:avLst/>
          </a:prstGeom>
          <a:noFill/>
        </p:spPr>
      </p:pic>
      <p:sp>
        <p:nvSpPr>
          <p:cNvPr id="6" name="5 - Θέση αριθμού διαφάνειας"/>
          <p:cNvSpPr>
            <a:spLocks noGrp="1"/>
          </p:cNvSpPr>
          <p:nvPr>
            <p:ph type="sldNum" sz="quarter" idx="12"/>
          </p:nvPr>
        </p:nvSpPr>
        <p:spPr>
          <a:xfrm>
            <a:off x="8174736" y="2272"/>
            <a:ext cx="762000" cy="330384"/>
          </a:xfrm>
        </p:spPr>
        <p:txBody>
          <a:bodyPr/>
          <a:lstStyle/>
          <a:p>
            <a:fld id="{AB6998EF-FEB1-4EE8-83E3-6384912BF402}" type="slidenum">
              <a:rPr lang="el-GR" sz="1600" smtClean="0"/>
              <a:pPr/>
              <a:t>10</a:t>
            </a:fld>
            <a:endParaRPr lang="el-GR" sz="1600" dirty="0"/>
          </a:p>
        </p:txBody>
      </p:sp>
      <p:sp>
        <p:nvSpPr>
          <p:cNvPr id="7" name="1 - Τίτλος"/>
          <p:cNvSpPr txBox="1">
            <a:spLocks/>
          </p:cNvSpPr>
          <p:nvPr/>
        </p:nvSpPr>
        <p:spPr>
          <a:xfrm>
            <a:off x="0" y="0"/>
            <a:ext cx="8640960" cy="288032"/>
          </a:xfrm>
          <a:prstGeom prst="rect">
            <a:avLst/>
          </a:prstGeom>
        </p:spPr>
        <p:txBody>
          <a:bodyPr vert="horz" anchor="ctr">
            <a:noAutofit/>
          </a:bodyPr>
          <a:lstStyle/>
          <a:p>
            <a:pPr marL="64008" lvl="0">
              <a:spcBef>
                <a:spcPts val="300"/>
              </a:spcBef>
              <a:buClr>
                <a:schemeClr val="accent3"/>
              </a:buClr>
              <a:defRPr/>
            </a:pPr>
            <a:r>
              <a:rPr lang="el-GR" sz="1600" dirty="0" smtClean="0">
                <a:solidFill>
                  <a:schemeClr val="bg1"/>
                </a:solidFill>
                <a:latin typeface="+mj-lt"/>
              </a:rPr>
              <a:t>Δημοτικά Έργα Ενεργειακής Αναβάθμισης : Όροι και Προϋποθέσεις Χρηματοδότησης </a:t>
            </a:r>
          </a:p>
        </p:txBody>
      </p:sp>
      <p:pic>
        <p:nvPicPr>
          <p:cNvPr id="1026"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424362" y="1988840"/>
            <a:ext cx="8229600" cy="4187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23528" y="692696"/>
            <a:ext cx="8424976" cy="504056"/>
          </a:xfrm>
          <a:ln>
            <a:noFill/>
          </a:ln>
        </p:spPr>
        <p:style>
          <a:lnRef idx="1">
            <a:schemeClr val="accent6"/>
          </a:lnRef>
          <a:fillRef idx="2">
            <a:schemeClr val="accent6"/>
          </a:fillRef>
          <a:effectRef idx="1">
            <a:schemeClr val="accent6"/>
          </a:effectRef>
          <a:fontRef idx="minor">
            <a:schemeClr val="dk1"/>
          </a:fontRef>
        </p:style>
        <p:txBody>
          <a:bodyPr vert="horz" anchor="ctr">
            <a:noAutofit/>
          </a:bodyPr>
          <a:lstStyle/>
          <a:p>
            <a:r>
              <a:rPr lang="el-GR" sz="2800" b="1" dirty="0">
                <a:solidFill>
                  <a:srgbClr val="0070C0"/>
                </a:solidFill>
                <a:latin typeface="+mj-lt"/>
                <a:ea typeface="+mn-ea"/>
                <a:cs typeface="+mn-cs"/>
              </a:rPr>
              <a:t>Σύγκριση περιόδων αποπληρωμής επένδυσης</a:t>
            </a:r>
          </a:p>
        </p:txBody>
      </p:sp>
      <p:pic>
        <p:nvPicPr>
          <p:cNvPr id="4" name="Picture 6" descr="peta-logo"/>
          <p:cNvPicPr>
            <a:picLocks noChangeAspect="1" noChangeArrowheads="1"/>
          </p:cNvPicPr>
          <p:nvPr/>
        </p:nvPicPr>
        <p:blipFill>
          <a:blip r:embed="rId2" cstate="print"/>
          <a:srcRect/>
          <a:stretch>
            <a:fillRect/>
          </a:stretch>
        </p:blipFill>
        <p:spPr bwMode="auto">
          <a:xfrm>
            <a:off x="8388504" y="6310323"/>
            <a:ext cx="720000" cy="503053"/>
          </a:xfrm>
          <a:prstGeom prst="rect">
            <a:avLst/>
          </a:prstGeom>
          <a:noFill/>
        </p:spPr>
      </p:pic>
      <p:sp>
        <p:nvSpPr>
          <p:cNvPr id="6" name="5 - Θέση αριθμού διαφάνειας"/>
          <p:cNvSpPr>
            <a:spLocks noGrp="1"/>
          </p:cNvSpPr>
          <p:nvPr>
            <p:ph type="sldNum" sz="quarter" idx="12"/>
          </p:nvPr>
        </p:nvSpPr>
        <p:spPr>
          <a:xfrm>
            <a:off x="8174736" y="2272"/>
            <a:ext cx="762000" cy="330384"/>
          </a:xfrm>
        </p:spPr>
        <p:txBody>
          <a:bodyPr/>
          <a:lstStyle/>
          <a:p>
            <a:fld id="{AB6998EF-FEB1-4EE8-83E3-6384912BF402}" type="slidenum">
              <a:rPr lang="el-GR" sz="1600" smtClean="0"/>
              <a:pPr/>
              <a:t>11</a:t>
            </a:fld>
            <a:endParaRPr lang="el-GR" sz="1600" dirty="0"/>
          </a:p>
        </p:txBody>
      </p:sp>
      <p:sp>
        <p:nvSpPr>
          <p:cNvPr id="7" name="1 - Τίτλος"/>
          <p:cNvSpPr txBox="1">
            <a:spLocks/>
          </p:cNvSpPr>
          <p:nvPr/>
        </p:nvSpPr>
        <p:spPr>
          <a:xfrm>
            <a:off x="0" y="0"/>
            <a:ext cx="8640960" cy="288032"/>
          </a:xfrm>
          <a:prstGeom prst="rect">
            <a:avLst/>
          </a:prstGeom>
        </p:spPr>
        <p:txBody>
          <a:bodyPr vert="horz" anchor="ctr">
            <a:noAutofit/>
          </a:bodyPr>
          <a:lstStyle/>
          <a:p>
            <a:pPr marL="64008" lvl="0">
              <a:spcBef>
                <a:spcPts val="300"/>
              </a:spcBef>
              <a:buClr>
                <a:schemeClr val="accent3"/>
              </a:buClr>
              <a:defRPr/>
            </a:pPr>
            <a:r>
              <a:rPr lang="el-GR" sz="1600" dirty="0" smtClean="0">
                <a:solidFill>
                  <a:schemeClr val="bg1"/>
                </a:solidFill>
                <a:latin typeface="+mj-lt"/>
              </a:rPr>
              <a:t>Δημοτικά Έργα Ενεργειακής Αναβάθμισης : Όροι και Προϋποθέσεις Χρηματοδότησης </a:t>
            </a:r>
          </a:p>
        </p:txBody>
      </p:sp>
      <p:pic>
        <p:nvPicPr>
          <p:cNvPr id="2050"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5496" y="1340768"/>
            <a:ext cx="9036000" cy="5443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956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764704"/>
            <a:ext cx="8229600" cy="648072"/>
          </a:xfrm>
          <a:ln>
            <a:noFill/>
          </a:ln>
        </p:spPr>
        <p:style>
          <a:lnRef idx="1">
            <a:schemeClr val="accent6"/>
          </a:lnRef>
          <a:fillRef idx="2">
            <a:schemeClr val="accent6"/>
          </a:fillRef>
          <a:effectRef idx="1">
            <a:schemeClr val="accent6"/>
          </a:effectRef>
          <a:fontRef idx="minor">
            <a:schemeClr val="dk1"/>
          </a:fontRef>
        </p:style>
        <p:txBody>
          <a:bodyPr vert="horz" anchor="ctr">
            <a:noAutofit/>
          </a:bodyPr>
          <a:lstStyle/>
          <a:p>
            <a:r>
              <a:rPr lang="el-GR" sz="2800" b="1" dirty="0">
                <a:solidFill>
                  <a:srgbClr val="0070C0"/>
                </a:solidFill>
                <a:latin typeface="+mj-lt"/>
                <a:ea typeface="+mn-ea"/>
                <a:cs typeface="+mn-cs"/>
              </a:rPr>
              <a:t>Χαρακτηριστικά των επενδύσεων</a:t>
            </a:r>
          </a:p>
        </p:txBody>
      </p:sp>
      <p:sp>
        <p:nvSpPr>
          <p:cNvPr id="3" name="2 - Θέση περιεχομένου"/>
          <p:cNvSpPr>
            <a:spLocks noGrp="1"/>
          </p:cNvSpPr>
          <p:nvPr>
            <p:ph idx="1"/>
          </p:nvPr>
        </p:nvSpPr>
        <p:spPr>
          <a:xfrm>
            <a:off x="467544" y="1700808"/>
            <a:ext cx="8424936" cy="4536504"/>
          </a:xfrm>
        </p:spPr>
        <p:txBody>
          <a:bodyPr>
            <a:normAutofit fontScale="92500"/>
          </a:bodyPr>
          <a:lstStyle/>
          <a:p>
            <a:pPr marL="342900" indent="-342900">
              <a:buClr>
                <a:schemeClr val="accent6">
                  <a:lumMod val="75000"/>
                </a:schemeClr>
              </a:buClr>
              <a:buSzPct val="150000"/>
            </a:pPr>
            <a:r>
              <a:rPr lang="el-GR" sz="2200" dirty="0" smtClean="0">
                <a:latin typeface="+mj-lt"/>
              </a:rPr>
              <a:t>Οι επενδύσεις στις δημοτικές δράσεις ενεργειακής αναβάθμισης είναι ανταποδοτικές επενδύσεις. Η εξοικονόμηση ενέργειας και κατά συνέπεια δαπανών χαρακτηρίζει την πλειοψηφία των δράσεων  </a:t>
            </a:r>
            <a:endParaRPr lang="en-US" sz="2200" dirty="0" smtClean="0">
              <a:latin typeface="+mj-lt"/>
            </a:endParaRPr>
          </a:p>
          <a:p>
            <a:pPr marL="342900" indent="-342900">
              <a:buClr>
                <a:schemeClr val="accent6">
                  <a:lumMod val="75000"/>
                </a:schemeClr>
              </a:buClr>
              <a:buSzPct val="150000"/>
              <a:buNone/>
            </a:pPr>
            <a:endParaRPr lang="el-GR" dirty="0">
              <a:latin typeface="+mj-lt"/>
            </a:endParaRPr>
          </a:p>
          <a:p>
            <a:pPr marL="342900" indent="-342900">
              <a:buClr>
                <a:schemeClr val="accent6">
                  <a:lumMod val="75000"/>
                </a:schemeClr>
              </a:buClr>
              <a:buSzPct val="150000"/>
            </a:pPr>
            <a:r>
              <a:rPr lang="el-GR" sz="2200" dirty="0" smtClean="0">
                <a:latin typeface="+mj-lt"/>
              </a:rPr>
              <a:t>Η χρονική περίοδος ανάκτησης των κεφαλαίων ποικίλει ανάλογα με το είδος της επένδυσης</a:t>
            </a:r>
            <a:endParaRPr lang="en-US" sz="2200" dirty="0" smtClean="0">
              <a:latin typeface="+mj-lt"/>
            </a:endParaRPr>
          </a:p>
          <a:p>
            <a:pPr marL="342900" indent="-342900">
              <a:buClr>
                <a:schemeClr val="accent6">
                  <a:lumMod val="75000"/>
                </a:schemeClr>
              </a:buClr>
              <a:buSzPct val="150000"/>
              <a:buNone/>
            </a:pPr>
            <a:endParaRPr lang="el-GR" sz="2200" dirty="0" smtClean="0">
              <a:latin typeface="+mj-lt"/>
            </a:endParaRPr>
          </a:p>
          <a:p>
            <a:pPr marL="342900" indent="-342900">
              <a:buClr>
                <a:schemeClr val="accent6">
                  <a:lumMod val="75000"/>
                </a:schemeClr>
              </a:buClr>
              <a:buSzPct val="150000"/>
            </a:pPr>
            <a:r>
              <a:rPr lang="el-GR" sz="2200" dirty="0" smtClean="0">
                <a:latin typeface="+mj-lt"/>
              </a:rPr>
              <a:t>Αυξημένη βαρύτητα των τεχνολογικών κινδύνων (στον σχεδιασμό, στην υλοποίηση, στην μακροχρόνια απόδοση)</a:t>
            </a:r>
            <a:endParaRPr lang="en-US" sz="2200" dirty="0" smtClean="0">
              <a:latin typeface="+mj-lt"/>
            </a:endParaRPr>
          </a:p>
          <a:p>
            <a:pPr marL="342900" indent="-342900">
              <a:buClr>
                <a:schemeClr val="accent6">
                  <a:lumMod val="75000"/>
                </a:schemeClr>
              </a:buClr>
              <a:buSzPct val="150000"/>
              <a:buNone/>
            </a:pPr>
            <a:endParaRPr lang="el-GR" sz="2200" dirty="0" smtClean="0">
              <a:latin typeface="+mj-lt"/>
            </a:endParaRPr>
          </a:p>
          <a:p>
            <a:pPr marL="342900" indent="-342900">
              <a:buClr>
                <a:schemeClr val="accent6">
                  <a:lumMod val="75000"/>
                </a:schemeClr>
              </a:buClr>
              <a:buSzPct val="150000"/>
            </a:pPr>
            <a:r>
              <a:rPr lang="el-GR" sz="2200" dirty="0" smtClean="0">
                <a:latin typeface="+mj-lt"/>
              </a:rPr>
              <a:t>Έλλειψη εμπειρίας δημοτικών υπηρεσιών στην μελέτη, δημοπράτηση και παρακολούθηση αυτής της κατηγορίας έργων</a:t>
            </a:r>
          </a:p>
        </p:txBody>
      </p:sp>
      <p:pic>
        <p:nvPicPr>
          <p:cNvPr id="4" name="Picture 6" descr="peta-logo"/>
          <p:cNvPicPr>
            <a:picLocks noChangeAspect="1" noChangeArrowheads="1"/>
          </p:cNvPicPr>
          <p:nvPr/>
        </p:nvPicPr>
        <p:blipFill>
          <a:blip r:embed="rId2" cstate="print"/>
          <a:srcRect/>
          <a:stretch>
            <a:fillRect/>
          </a:stretch>
        </p:blipFill>
        <p:spPr bwMode="auto">
          <a:xfrm>
            <a:off x="8388504" y="6310323"/>
            <a:ext cx="720000" cy="503053"/>
          </a:xfrm>
          <a:prstGeom prst="rect">
            <a:avLst/>
          </a:prstGeom>
          <a:noFill/>
        </p:spPr>
      </p:pic>
      <p:sp>
        <p:nvSpPr>
          <p:cNvPr id="6" name="5 - Θέση αριθμού διαφάνειας"/>
          <p:cNvSpPr>
            <a:spLocks noGrp="1"/>
          </p:cNvSpPr>
          <p:nvPr>
            <p:ph type="sldNum" sz="quarter" idx="12"/>
          </p:nvPr>
        </p:nvSpPr>
        <p:spPr>
          <a:xfrm>
            <a:off x="8174736" y="44624"/>
            <a:ext cx="762000" cy="258376"/>
          </a:xfrm>
        </p:spPr>
        <p:txBody>
          <a:bodyPr/>
          <a:lstStyle/>
          <a:p>
            <a:fld id="{AB6998EF-FEB1-4EE8-83E3-6384912BF402}" type="slidenum">
              <a:rPr lang="el-GR" sz="1600" smtClean="0"/>
              <a:pPr/>
              <a:t>12</a:t>
            </a:fld>
            <a:endParaRPr lang="el-GR" sz="1600" dirty="0"/>
          </a:p>
        </p:txBody>
      </p:sp>
      <p:sp>
        <p:nvSpPr>
          <p:cNvPr id="7" name="1 - Τίτλος"/>
          <p:cNvSpPr txBox="1">
            <a:spLocks/>
          </p:cNvSpPr>
          <p:nvPr/>
        </p:nvSpPr>
        <p:spPr>
          <a:xfrm>
            <a:off x="0" y="0"/>
            <a:ext cx="8640960" cy="288032"/>
          </a:xfrm>
          <a:prstGeom prst="rect">
            <a:avLst/>
          </a:prstGeom>
        </p:spPr>
        <p:txBody>
          <a:bodyPr vert="horz" anchor="ctr">
            <a:noAutofit/>
          </a:bodyPr>
          <a:lstStyle/>
          <a:p>
            <a:pPr marL="64008" lvl="0">
              <a:spcBef>
                <a:spcPts val="300"/>
              </a:spcBef>
              <a:buClr>
                <a:schemeClr val="accent3"/>
              </a:buClr>
              <a:defRPr/>
            </a:pPr>
            <a:r>
              <a:rPr lang="el-GR" sz="1600" dirty="0" smtClean="0">
                <a:solidFill>
                  <a:schemeClr val="bg1"/>
                </a:solidFill>
                <a:latin typeface="+mj-lt"/>
              </a:rPr>
              <a:t>Δημοτικά Έργα Ενεργειακής Αναβάθμισης : Όροι και Προϋποθέσεις Χρηματοδότησης </a:t>
            </a:r>
          </a:p>
        </p:txBody>
      </p:sp>
    </p:spTree>
    <p:extLst>
      <p:ext uri="{BB962C8B-B14F-4D97-AF65-F5344CB8AC3E}">
        <p14:creationId xmlns:p14="http://schemas.microsoft.com/office/powerpoint/2010/main" val="7304772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23528" y="764704"/>
            <a:ext cx="8496944" cy="720080"/>
          </a:xfrm>
          <a:ln>
            <a:noFill/>
          </a:ln>
        </p:spPr>
        <p:style>
          <a:lnRef idx="1">
            <a:schemeClr val="accent5"/>
          </a:lnRef>
          <a:fillRef idx="2">
            <a:schemeClr val="accent5"/>
          </a:fillRef>
          <a:effectRef idx="1">
            <a:schemeClr val="accent5"/>
          </a:effectRef>
          <a:fontRef idx="minor">
            <a:schemeClr val="dk1"/>
          </a:fontRef>
        </p:style>
        <p:txBody>
          <a:bodyPr>
            <a:noAutofit/>
          </a:bodyPr>
          <a:lstStyle/>
          <a:p>
            <a:r>
              <a:rPr lang="el-GR" sz="3400" b="1" dirty="0" smtClean="0">
                <a:solidFill>
                  <a:srgbClr val="CC6600"/>
                </a:solidFill>
                <a:latin typeface="+mj-lt"/>
              </a:rPr>
              <a:t>Πηγές χρηματοδότησης</a:t>
            </a:r>
            <a:endParaRPr lang="el-GR" sz="3400" b="1" dirty="0">
              <a:solidFill>
                <a:srgbClr val="CC6600"/>
              </a:solidFill>
              <a:latin typeface="+mj-lt"/>
            </a:endParaRPr>
          </a:p>
        </p:txBody>
      </p:sp>
      <p:sp>
        <p:nvSpPr>
          <p:cNvPr id="3" name="2 - Θέση περιεχομένου"/>
          <p:cNvSpPr>
            <a:spLocks noGrp="1"/>
          </p:cNvSpPr>
          <p:nvPr>
            <p:ph idx="1"/>
          </p:nvPr>
        </p:nvSpPr>
        <p:spPr>
          <a:xfrm>
            <a:off x="251520" y="1700808"/>
            <a:ext cx="8640960" cy="4464496"/>
          </a:xfrm>
        </p:spPr>
        <p:txBody>
          <a:bodyPr>
            <a:normAutofit lnSpcReduction="10000"/>
          </a:bodyPr>
          <a:lstStyle/>
          <a:p>
            <a:pPr marL="342900" indent="-342900" algn="just">
              <a:lnSpc>
                <a:spcPct val="200000"/>
              </a:lnSpc>
              <a:buClr>
                <a:schemeClr val="accent4"/>
              </a:buClr>
              <a:buSzPct val="150000"/>
            </a:pPr>
            <a:r>
              <a:rPr lang="el-GR" sz="2400" b="1" dirty="0" smtClean="0">
                <a:latin typeface="+mj-lt"/>
              </a:rPr>
              <a:t>Ίδιοι πόροι </a:t>
            </a:r>
          </a:p>
          <a:p>
            <a:pPr marL="342900" indent="-342900" algn="just">
              <a:lnSpc>
                <a:spcPct val="200000"/>
              </a:lnSpc>
              <a:buClr>
                <a:schemeClr val="accent4"/>
              </a:buClr>
              <a:buSzPct val="150000"/>
            </a:pPr>
            <a:r>
              <a:rPr lang="el-GR" sz="2400" b="1" dirty="0" smtClean="0">
                <a:latin typeface="+mj-lt"/>
              </a:rPr>
              <a:t>Δανεισμός από το Δήμο (ΤΠΔ, </a:t>
            </a:r>
            <a:r>
              <a:rPr lang="en-US" sz="2400" b="1" dirty="0" smtClean="0">
                <a:latin typeface="+mj-lt"/>
              </a:rPr>
              <a:t>JESSICA)</a:t>
            </a:r>
            <a:endParaRPr lang="el-GR" sz="2400" b="1" dirty="0" smtClean="0">
              <a:latin typeface="+mj-lt"/>
            </a:endParaRPr>
          </a:p>
          <a:p>
            <a:pPr marL="342900" indent="-342900" algn="just">
              <a:lnSpc>
                <a:spcPct val="200000"/>
              </a:lnSpc>
              <a:buClr>
                <a:schemeClr val="accent4"/>
              </a:buClr>
              <a:buSzPct val="150000"/>
            </a:pPr>
            <a:r>
              <a:rPr lang="el-GR" sz="2400" b="1" dirty="0" smtClean="0">
                <a:latin typeface="+mj-lt"/>
              </a:rPr>
              <a:t>Επιχορήγηση από Εθνικούς και Ευρωπαϊκούς πόρους (ΕΣΠΑ, Πράσινο Ταμείο)</a:t>
            </a:r>
            <a:r>
              <a:rPr lang="en-US" sz="2400" b="1" dirty="0" smtClean="0">
                <a:latin typeface="+mj-lt"/>
              </a:rPr>
              <a:t> </a:t>
            </a:r>
            <a:endParaRPr lang="el-GR" sz="2400" b="1" dirty="0" smtClean="0">
              <a:latin typeface="+mj-lt"/>
            </a:endParaRPr>
          </a:p>
          <a:p>
            <a:pPr marL="342900" indent="-342900" algn="just">
              <a:lnSpc>
                <a:spcPct val="200000"/>
              </a:lnSpc>
              <a:buClr>
                <a:schemeClr val="accent4"/>
              </a:buClr>
              <a:buSzPct val="150000"/>
            </a:pPr>
            <a:r>
              <a:rPr lang="el-GR" sz="2400" b="1" dirty="0" smtClean="0">
                <a:latin typeface="+mj-lt"/>
              </a:rPr>
              <a:t>Ιδιωτική χρηματοδότηση / χρηματοδότηση από τρίτους (Χ.Α.Τ.)</a:t>
            </a:r>
          </a:p>
        </p:txBody>
      </p:sp>
      <p:pic>
        <p:nvPicPr>
          <p:cNvPr id="4" name="Picture 6" descr="peta-logo"/>
          <p:cNvPicPr>
            <a:picLocks noChangeAspect="1" noChangeArrowheads="1"/>
          </p:cNvPicPr>
          <p:nvPr/>
        </p:nvPicPr>
        <p:blipFill>
          <a:blip r:embed="rId2" cstate="print"/>
          <a:srcRect/>
          <a:stretch>
            <a:fillRect/>
          </a:stretch>
        </p:blipFill>
        <p:spPr bwMode="auto">
          <a:xfrm>
            <a:off x="8388504" y="6310323"/>
            <a:ext cx="720000" cy="503053"/>
          </a:xfrm>
          <a:prstGeom prst="rect">
            <a:avLst/>
          </a:prstGeom>
          <a:noFill/>
        </p:spPr>
      </p:pic>
      <p:sp>
        <p:nvSpPr>
          <p:cNvPr id="6" name="5 - Θέση αριθμού διαφάνειας"/>
          <p:cNvSpPr>
            <a:spLocks noGrp="1"/>
          </p:cNvSpPr>
          <p:nvPr>
            <p:ph type="sldNum" sz="quarter" idx="12"/>
          </p:nvPr>
        </p:nvSpPr>
        <p:spPr>
          <a:xfrm>
            <a:off x="8174736" y="72008"/>
            <a:ext cx="762000" cy="260648"/>
          </a:xfrm>
        </p:spPr>
        <p:txBody>
          <a:bodyPr/>
          <a:lstStyle/>
          <a:p>
            <a:fld id="{AB6998EF-FEB1-4EE8-83E3-6384912BF402}" type="slidenum">
              <a:rPr lang="el-GR" sz="1600" smtClean="0"/>
              <a:pPr/>
              <a:t>13</a:t>
            </a:fld>
            <a:endParaRPr lang="el-GR" sz="1600" dirty="0"/>
          </a:p>
        </p:txBody>
      </p:sp>
      <p:sp>
        <p:nvSpPr>
          <p:cNvPr id="7" name="1 - Τίτλος"/>
          <p:cNvSpPr txBox="1">
            <a:spLocks/>
          </p:cNvSpPr>
          <p:nvPr/>
        </p:nvSpPr>
        <p:spPr>
          <a:xfrm>
            <a:off x="0" y="0"/>
            <a:ext cx="8640960" cy="288032"/>
          </a:xfrm>
          <a:prstGeom prst="rect">
            <a:avLst/>
          </a:prstGeom>
        </p:spPr>
        <p:txBody>
          <a:bodyPr vert="horz" anchor="ctr">
            <a:noAutofit/>
          </a:bodyPr>
          <a:lstStyle/>
          <a:p>
            <a:pPr marL="64008" lvl="0">
              <a:spcBef>
                <a:spcPts val="300"/>
              </a:spcBef>
              <a:buClr>
                <a:schemeClr val="accent3"/>
              </a:buClr>
              <a:defRPr/>
            </a:pPr>
            <a:r>
              <a:rPr lang="el-GR" sz="1600" dirty="0" smtClean="0">
                <a:solidFill>
                  <a:schemeClr val="bg1"/>
                </a:solidFill>
                <a:latin typeface="+mj-lt"/>
              </a:rPr>
              <a:t>Δημοτικά Έργα Ενεργειακής Αναβάθμισης : Όροι και Προϋποθέσεις Χρηματοδότησης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692696"/>
            <a:ext cx="8229600" cy="576064"/>
          </a:xfrm>
          <a:ln>
            <a:noFill/>
          </a:ln>
        </p:spPr>
        <p:style>
          <a:lnRef idx="1">
            <a:schemeClr val="accent5"/>
          </a:lnRef>
          <a:fillRef idx="2">
            <a:schemeClr val="accent5"/>
          </a:fillRef>
          <a:effectRef idx="1">
            <a:schemeClr val="accent5"/>
          </a:effectRef>
          <a:fontRef idx="minor">
            <a:schemeClr val="dk1"/>
          </a:fontRef>
        </p:style>
        <p:txBody>
          <a:bodyPr vert="horz" anchor="ctr">
            <a:noAutofit/>
          </a:bodyPr>
          <a:lstStyle/>
          <a:p>
            <a:r>
              <a:rPr lang="el-GR" sz="3400" b="1" dirty="0">
                <a:solidFill>
                  <a:srgbClr val="CC6600"/>
                </a:solidFill>
                <a:latin typeface="+mj-lt"/>
              </a:rPr>
              <a:t>ΧΑΤ (Χρηματοδότηση Από Τρίτους) </a:t>
            </a:r>
          </a:p>
        </p:txBody>
      </p:sp>
      <p:sp>
        <p:nvSpPr>
          <p:cNvPr id="3" name="2 - Θέση περιεχομένου"/>
          <p:cNvSpPr>
            <a:spLocks noGrp="1"/>
          </p:cNvSpPr>
          <p:nvPr>
            <p:ph idx="1"/>
          </p:nvPr>
        </p:nvSpPr>
        <p:spPr>
          <a:xfrm>
            <a:off x="395536" y="1412776"/>
            <a:ext cx="8496944" cy="5184576"/>
          </a:xfrm>
        </p:spPr>
        <p:txBody>
          <a:bodyPr>
            <a:noAutofit/>
          </a:bodyPr>
          <a:lstStyle/>
          <a:p>
            <a:pPr>
              <a:buClr>
                <a:schemeClr val="accent4"/>
              </a:buClr>
              <a:buSzPct val="170000"/>
              <a:buFont typeface="Arial" pitchFamily="34" charset="0"/>
              <a:buChar char="•"/>
            </a:pPr>
            <a:r>
              <a:rPr lang="el-GR" sz="1800" dirty="0">
                <a:latin typeface="+mj-lt"/>
              </a:rPr>
              <a:t>Ο Ιδιωτικός Φορέας αναλαμβάνει να εξασφαλίσει την χρηματοδότηση του έργου με ίδια κεφάλαια και δανεισμό, του οποίου εγγυάται την αποπληρωμή </a:t>
            </a:r>
            <a:r>
              <a:rPr lang="el-GR" sz="1800" dirty="0" smtClean="0">
                <a:latin typeface="+mj-lt"/>
              </a:rPr>
              <a:t>του</a:t>
            </a:r>
            <a:endParaRPr lang="en-US" sz="1800" dirty="0" smtClean="0">
              <a:latin typeface="+mj-lt"/>
            </a:endParaRPr>
          </a:p>
          <a:p>
            <a:pPr>
              <a:buClr>
                <a:schemeClr val="accent4"/>
              </a:buClr>
              <a:buSzPct val="170000"/>
              <a:buNone/>
            </a:pPr>
            <a:endParaRPr lang="el-GR" sz="1800" dirty="0">
              <a:latin typeface="+mj-lt"/>
            </a:endParaRPr>
          </a:p>
          <a:p>
            <a:pPr>
              <a:buClr>
                <a:schemeClr val="accent4"/>
              </a:buClr>
              <a:buSzPct val="170000"/>
              <a:buFont typeface="Arial" pitchFamily="34" charset="0"/>
              <a:buChar char="•"/>
            </a:pPr>
            <a:r>
              <a:rPr lang="el-GR" sz="1800" dirty="0">
                <a:latin typeface="+mj-lt"/>
              </a:rPr>
              <a:t>Η χρηματοδότηση αποπληρώνεται από τα έσοδα που παράγει το έργο (Χρηματοδότηση έργου και όχι χρηματοδότηση φορέα). Οι εξασφαλίσεις που παρέχονται στον δανειστή </a:t>
            </a:r>
            <a:r>
              <a:rPr lang="el-GR" sz="1800" dirty="0" smtClean="0">
                <a:latin typeface="+mj-lt"/>
              </a:rPr>
              <a:t>συνδέονται </a:t>
            </a:r>
            <a:r>
              <a:rPr lang="el-GR" sz="1800" b="1" dirty="0">
                <a:latin typeface="+mj-lt"/>
              </a:rPr>
              <a:t>μόνο</a:t>
            </a:r>
            <a:r>
              <a:rPr lang="el-GR" sz="1800" dirty="0">
                <a:latin typeface="+mj-lt"/>
              </a:rPr>
              <a:t> </a:t>
            </a:r>
            <a:r>
              <a:rPr lang="el-GR" sz="1800" dirty="0" smtClean="0">
                <a:latin typeface="+mj-lt"/>
              </a:rPr>
              <a:t>με την </a:t>
            </a:r>
            <a:r>
              <a:rPr lang="el-GR" sz="1800" dirty="0">
                <a:latin typeface="+mj-lt"/>
              </a:rPr>
              <a:t>απόδοση του </a:t>
            </a:r>
            <a:r>
              <a:rPr lang="el-GR" sz="1800" dirty="0" smtClean="0">
                <a:latin typeface="+mj-lt"/>
              </a:rPr>
              <a:t>έργου</a:t>
            </a:r>
            <a:endParaRPr lang="en-US" sz="1800" dirty="0" smtClean="0">
              <a:latin typeface="+mj-lt"/>
            </a:endParaRPr>
          </a:p>
          <a:p>
            <a:pPr>
              <a:buClr>
                <a:schemeClr val="accent4"/>
              </a:buClr>
              <a:buSzPct val="170000"/>
              <a:buNone/>
            </a:pPr>
            <a:endParaRPr lang="el-GR" sz="1800" dirty="0">
              <a:latin typeface="+mj-lt"/>
            </a:endParaRPr>
          </a:p>
          <a:p>
            <a:pPr>
              <a:buClr>
                <a:schemeClr val="accent4"/>
              </a:buClr>
              <a:buSzPct val="170000"/>
              <a:buFont typeface="Arial" pitchFamily="34" charset="0"/>
              <a:buChar char="•"/>
            </a:pPr>
            <a:r>
              <a:rPr lang="el-GR" sz="1800" dirty="0">
                <a:latin typeface="+mj-lt"/>
              </a:rPr>
              <a:t>Η αποπληρωμή εξαρτάται από την απόδοση του έργου (ενεργειακής υπηρεσίας) που σχεδιάζει, κατασκευάζει και λειτουργεί με ευθύνη του ο Ιδιωτικός </a:t>
            </a:r>
            <a:r>
              <a:rPr lang="el-GR" sz="1800" dirty="0" smtClean="0">
                <a:latin typeface="+mj-lt"/>
              </a:rPr>
              <a:t>Φορέας</a:t>
            </a:r>
            <a:endParaRPr lang="en-US" sz="1800" dirty="0" smtClean="0">
              <a:latin typeface="+mj-lt"/>
            </a:endParaRPr>
          </a:p>
          <a:p>
            <a:pPr>
              <a:buClr>
                <a:schemeClr val="accent4"/>
              </a:buClr>
              <a:buSzPct val="170000"/>
              <a:buNone/>
            </a:pPr>
            <a:endParaRPr lang="el-GR" sz="1800" dirty="0" smtClean="0">
              <a:latin typeface="+mj-lt"/>
            </a:endParaRPr>
          </a:p>
          <a:p>
            <a:pPr>
              <a:buClr>
                <a:schemeClr val="accent4"/>
              </a:buClr>
              <a:buSzPct val="170000"/>
              <a:buFont typeface="Arial" pitchFamily="34" charset="0"/>
              <a:buChar char="•"/>
            </a:pPr>
            <a:r>
              <a:rPr lang="el-GR" sz="1800" dirty="0" smtClean="0">
                <a:latin typeface="+mj-lt"/>
              </a:rPr>
              <a:t>Προϋπόθεση </a:t>
            </a:r>
            <a:r>
              <a:rPr lang="el-GR" sz="1800" dirty="0">
                <a:latin typeface="+mj-lt"/>
              </a:rPr>
              <a:t>για την εξασφάλιση της χρηματοδότησης είναι η δυνατότητα του ΟΤΑ να παρέχει εγγυήσεις για την καταβολή των αμοιβών του Ιδιωτικού Φορέα που αναλαμβάνει την εκτέλεση του έργου (πχ εκχώρηση ανταποδοτικών τελών</a:t>
            </a:r>
            <a:r>
              <a:rPr lang="el-GR" sz="1800" dirty="0" smtClean="0">
                <a:latin typeface="+mj-lt"/>
              </a:rPr>
              <a:t>)</a:t>
            </a:r>
            <a:endParaRPr lang="el-GR" sz="1800" dirty="0">
              <a:latin typeface="+mj-lt"/>
            </a:endParaRPr>
          </a:p>
        </p:txBody>
      </p:sp>
      <p:pic>
        <p:nvPicPr>
          <p:cNvPr id="4" name="Picture 6" descr="peta-logo"/>
          <p:cNvPicPr>
            <a:picLocks noChangeAspect="1" noChangeArrowheads="1"/>
          </p:cNvPicPr>
          <p:nvPr/>
        </p:nvPicPr>
        <p:blipFill>
          <a:blip r:embed="rId2" cstate="print"/>
          <a:srcRect/>
          <a:stretch>
            <a:fillRect/>
          </a:stretch>
        </p:blipFill>
        <p:spPr bwMode="auto">
          <a:xfrm>
            <a:off x="8388504" y="6310323"/>
            <a:ext cx="720000" cy="503053"/>
          </a:xfrm>
          <a:prstGeom prst="rect">
            <a:avLst/>
          </a:prstGeom>
          <a:noFill/>
        </p:spPr>
      </p:pic>
      <p:sp>
        <p:nvSpPr>
          <p:cNvPr id="6" name="5 - Θέση αριθμού διαφάνειας"/>
          <p:cNvSpPr>
            <a:spLocks noGrp="1"/>
          </p:cNvSpPr>
          <p:nvPr>
            <p:ph type="sldNum" sz="quarter" idx="12"/>
          </p:nvPr>
        </p:nvSpPr>
        <p:spPr>
          <a:xfrm>
            <a:off x="8174736" y="2272"/>
            <a:ext cx="762000" cy="330384"/>
          </a:xfrm>
        </p:spPr>
        <p:txBody>
          <a:bodyPr/>
          <a:lstStyle/>
          <a:p>
            <a:fld id="{AB6998EF-FEB1-4EE8-83E3-6384912BF402}" type="slidenum">
              <a:rPr lang="el-GR" sz="1600" smtClean="0"/>
              <a:pPr/>
              <a:t>14</a:t>
            </a:fld>
            <a:endParaRPr lang="el-GR" sz="1600" dirty="0"/>
          </a:p>
        </p:txBody>
      </p:sp>
      <p:sp>
        <p:nvSpPr>
          <p:cNvPr id="7" name="1 - Τίτλος"/>
          <p:cNvSpPr txBox="1">
            <a:spLocks/>
          </p:cNvSpPr>
          <p:nvPr/>
        </p:nvSpPr>
        <p:spPr>
          <a:xfrm>
            <a:off x="0" y="0"/>
            <a:ext cx="8640960" cy="288032"/>
          </a:xfrm>
          <a:prstGeom prst="rect">
            <a:avLst/>
          </a:prstGeom>
        </p:spPr>
        <p:txBody>
          <a:bodyPr vert="horz" anchor="ctr">
            <a:noAutofit/>
          </a:bodyPr>
          <a:lstStyle/>
          <a:p>
            <a:pPr marL="64008" lvl="0">
              <a:spcBef>
                <a:spcPts val="300"/>
              </a:spcBef>
              <a:buClr>
                <a:schemeClr val="accent3"/>
              </a:buClr>
              <a:defRPr/>
            </a:pPr>
            <a:r>
              <a:rPr lang="el-GR" sz="1600" dirty="0" smtClean="0">
                <a:solidFill>
                  <a:schemeClr val="bg1"/>
                </a:solidFill>
                <a:latin typeface="+mj-lt"/>
              </a:rPr>
              <a:t>Δημοτικά Έργα Ενεργειακής Αναβάθμισης : Όροι και Προϋποθέσεις Χρηματοδότησης </a:t>
            </a:r>
          </a:p>
        </p:txBody>
      </p:sp>
    </p:spTree>
    <p:extLst>
      <p:ext uri="{BB962C8B-B14F-4D97-AF65-F5344CB8AC3E}">
        <p14:creationId xmlns:p14="http://schemas.microsoft.com/office/powerpoint/2010/main" val="2450801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Θέση κειμένου 9"/>
          <p:cNvSpPr>
            <a:spLocks noGrp="1"/>
          </p:cNvSpPr>
          <p:nvPr>
            <p:ph type="body" idx="1"/>
          </p:nvPr>
        </p:nvSpPr>
        <p:spPr>
          <a:xfrm>
            <a:off x="301752" y="1524000"/>
            <a:ext cx="4040188" cy="536848"/>
          </a:xfrm>
          <a:ln>
            <a:noFill/>
          </a:ln>
        </p:spPr>
        <p:txBody>
          <a:bodyPr/>
          <a:lstStyle/>
          <a:p>
            <a:pPr algn="ctr"/>
            <a:r>
              <a:rPr lang="el-GR" sz="2000" u="sng" dirty="0" smtClean="0">
                <a:latin typeface="+mj-lt"/>
              </a:rPr>
              <a:t>ΠΛΕΟΝΕΚΤΗΜΑΤΑ</a:t>
            </a:r>
            <a:endParaRPr lang="el-GR" sz="2000" u="sng" dirty="0">
              <a:latin typeface="+mj-lt"/>
            </a:endParaRPr>
          </a:p>
        </p:txBody>
      </p:sp>
      <p:sp>
        <p:nvSpPr>
          <p:cNvPr id="11" name="Θέση κειμένου 10"/>
          <p:cNvSpPr>
            <a:spLocks noGrp="1"/>
          </p:cNvSpPr>
          <p:nvPr>
            <p:ph type="body" sz="half" idx="3"/>
          </p:nvPr>
        </p:nvSpPr>
        <p:spPr>
          <a:xfrm>
            <a:off x="4791330" y="1524000"/>
            <a:ext cx="4041775" cy="536848"/>
          </a:xfrm>
          <a:ln>
            <a:noFill/>
          </a:ln>
        </p:spPr>
        <p:txBody>
          <a:bodyPr/>
          <a:lstStyle/>
          <a:p>
            <a:pPr algn="ctr"/>
            <a:r>
              <a:rPr lang="el-GR" sz="2000" u="sng" dirty="0" smtClean="0">
                <a:latin typeface="+mj-lt"/>
              </a:rPr>
              <a:t>ΜΕΙΟΝΕΚΤΗΜΑΤΑ</a:t>
            </a:r>
            <a:endParaRPr lang="el-GR" sz="2000" u="sng" dirty="0">
              <a:latin typeface="+mj-lt"/>
            </a:endParaRPr>
          </a:p>
        </p:txBody>
      </p:sp>
      <p:sp>
        <p:nvSpPr>
          <p:cNvPr id="2" name="Τίτλος 1"/>
          <p:cNvSpPr>
            <a:spLocks noGrp="1"/>
          </p:cNvSpPr>
          <p:nvPr>
            <p:ph type="title"/>
          </p:nvPr>
        </p:nvSpPr>
        <p:spPr>
          <a:xfrm>
            <a:off x="323528" y="692696"/>
            <a:ext cx="8496944" cy="504056"/>
          </a:xfrm>
          <a:ln>
            <a:noFill/>
          </a:ln>
        </p:spPr>
        <p:style>
          <a:lnRef idx="1">
            <a:schemeClr val="accent5"/>
          </a:lnRef>
          <a:fillRef idx="2">
            <a:schemeClr val="accent5"/>
          </a:fillRef>
          <a:effectRef idx="1">
            <a:schemeClr val="accent5"/>
          </a:effectRef>
          <a:fontRef idx="minor">
            <a:schemeClr val="dk1"/>
          </a:fontRef>
        </p:style>
        <p:txBody>
          <a:bodyPr vert="horz" anchor="ctr">
            <a:noAutofit/>
          </a:bodyPr>
          <a:lstStyle/>
          <a:p>
            <a:r>
              <a:rPr lang="el-GR" sz="3400" b="1" dirty="0">
                <a:solidFill>
                  <a:srgbClr val="CC6600"/>
                </a:solidFill>
                <a:latin typeface="+mj-lt"/>
                <a:ea typeface="+mn-ea"/>
                <a:cs typeface="+mn-cs"/>
              </a:rPr>
              <a:t>ΧΑΤ (Χρηματοδότηση Από Τρίτους) </a:t>
            </a:r>
          </a:p>
        </p:txBody>
      </p:sp>
      <p:sp>
        <p:nvSpPr>
          <p:cNvPr id="9" name="Subtitle 1"/>
          <p:cNvSpPr txBox="1">
            <a:spLocks/>
          </p:cNvSpPr>
          <p:nvPr/>
        </p:nvSpPr>
        <p:spPr bwMode="auto">
          <a:xfrm>
            <a:off x="179512" y="6381328"/>
            <a:ext cx="8784976" cy="2880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endParaRPr lang="en-US" sz="1000" dirty="0" smtClean="0">
              <a:solidFill>
                <a:schemeClr val="tx2">
                  <a:lumMod val="75000"/>
                </a:schemeClr>
              </a:solidFill>
              <a:latin typeface="+mn-lt"/>
              <a:cs typeface="Arial" pitchFamily="34" charset="0"/>
            </a:endParaRPr>
          </a:p>
        </p:txBody>
      </p:sp>
      <p:sp>
        <p:nvSpPr>
          <p:cNvPr id="5" name="Θέση περιεχομένου 4"/>
          <p:cNvSpPr>
            <a:spLocks noGrp="1"/>
          </p:cNvSpPr>
          <p:nvPr>
            <p:ph sz="quarter" idx="2"/>
          </p:nvPr>
        </p:nvSpPr>
        <p:spPr>
          <a:xfrm>
            <a:off x="323528" y="2204864"/>
            <a:ext cx="4041648" cy="3886200"/>
          </a:xfrm>
        </p:spPr>
        <p:txBody>
          <a:bodyPr>
            <a:noAutofit/>
          </a:bodyPr>
          <a:lstStyle/>
          <a:p>
            <a:pPr>
              <a:buClr>
                <a:schemeClr val="accent2"/>
              </a:buClr>
              <a:buSzPct val="150000"/>
            </a:pPr>
            <a:r>
              <a:rPr lang="el-GR" sz="1800" dirty="0" smtClean="0">
                <a:latin typeface="+mj-lt"/>
              </a:rPr>
              <a:t>Μεταβίβαση του συνόλου σχεδόν των κινδύνων στον Ιδιωτικό Φορέα:</a:t>
            </a:r>
          </a:p>
          <a:p>
            <a:pPr lvl="1">
              <a:buSzPct val="115000"/>
            </a:pPr>
            <a:r>
              <a:rPr lang="el-GR" sz="1600" i="1" dirty="0" smtClean="0">
                <a:solidFill>
                  <a:schemeClr val="tx1"/>
                </a:solidFill>
                <a:latin typeface="+mj-lt"/>
              </a:rPr>
              <a:t>Σχεδιασμού</a:t>
            </a:r>
          </a:p>
          <a:p>
            <a:pPr lvl="1">
              <a:buSzPct val="115000"/>
            </a:pPr>
            <a:r>
              <a:rPr lang="el-GR" sz="1600" i="1" dirty="0" smtClean="0">
                <a:solidFill>
                  <a:schemeClr val="tx1"/>
                </a:solidFill>
                <a:latin typeface="+mj-lt"/>
              </a:rPr>
              <a:t>Τεχνολογικοί</a:t>
            </a:r>
          </a:p>
          <a:p>
            <a:pPr lvl="1">
              <a:buSzPct val="115000"/>
            </a:pPr>
            <a:r>
              <a:rPr lang="el-GR" sz="1600" i="1" dirty="0" smtClean="0">
                <a:solidFill>
                  <a:schemeClr val="tx1"/>
                </a:solidFill>
                <a:latin typeface="+mj-lt"/>
              </a:rPr>
              <a:t>Απόδοσης</a:t>
            </a:r>
          </a:p>
          <a:p>
            <a:pPr lvl="1">
              <a:buSzPct val="115000"/>
            </a:pPr>
            <a:r>
              <a:rPr lang="el-GR" sz="1600" i="1" dirty="0" smtClean="0">
                <a:solidFill>
                  <a:schemeClr val="tx1"/>
                </a:solidFill>
                <a:latin typeface="+mj-lt"/>
              </a:rPr>
              <a:t>Οικονομικοί</a:t>
            </a:r>
          </a:p>
          <a:p>
            <a:pPr lvl="1">
              <a:buSzPct val="115000"/>
            </a:pPr>
            <a:r>
              <a:rPr lang="el-GR" sz="1600" i="1" dirty="0" smtClean="0">
                <a:solidFill>
                  <a:schemeClr val="tx1"/>
                </a:solidFill>
                <a:latin typeface="+mj-lt"/>
              </a:rPr>
              <a:t>Χρονοδιαγράμματος κλπ</a:t>
            </a:r>
          </a:p>
          <a:p>
            <a:pPr marL="0" indent="0">
              <a:buClr>
                <a:schemeClr val="accent2"/>
              </a:buClr>
              <a:buSzPct val="115000"/>
              <a:buNone/>
            </a:pPr>
            <a:endParaRPr lang="el-GR" sz="1800" dirty="0" smtClean="0">
              <a:latin typeface="+mj-lt"/>
            </a:endParaRPr>
          </a:p>
          <a:p>
            <a:pPr>
              <a:buClr>
                <a:schemeClr val="accent2"/>
              </a:buClr>
              <a:buSzPct val="150000"/>
            </a:pPr>
            <a:r>
              <a:rPr lang="el-GR" sz="1800" dirty="0" smtClean="0">
                <a:latin typeface="+mj-lt"/>
              </a:rPr>
              <a:t>Δεν εξαρτάται από την δανειοδοτική ικανότητα του ΟΤΑ</a:t>
            </a:r>
          </a:p>
          <a:p>
            <a:pPr>
              <a:buClr>
                <a:schemeClr val="accent2"/>
              </a:buClr>
              <a:buSzPct val="150000"/>
            </a:pPr>
            <a:r>
              <a:rPr lang="el-GR" sz="1800" dirty="0" smtClean="0">
                <a:latin typeface="+mj-lt"/>
              </a:rPr>
              <a:t>Δεν αυξάνεται το ύψος του δανεισμού του ΟΤΑ</a:t>
            </a:r>
            <a:endParaRPr lang="el-GR" sz="1800" dirty="0">
              <a:latin typeface="+mj-lt"/>
            </a:endParaRPr>
          </a:p>
        </p:txBody>
      </p:sp>
      <p:sp>
        <p:nvSpPr>
          <p:cNvPr id="8" name="Θέση περιεχομένου 7"/>
          <p:cNvSpPr>
            <a:spLocks noGrp="1"/>
          </p:cNvSpPr>
          <p:nvPr>
            <p:ph sz="quarter" idx="4"/>
          </p:nvPr>
        </p:nvSpPr>
        <p:spPr>
          <a:xfrm>
            <a:off x="4778697" y="2204864"/>
            <a:ext cx="4041775" cy="4320480"/>
          </a:xfrm>
        </p:spPr>
        <p:txBody>
          <a:bodyPr>
            <a:noAutofit/>
          </a:bodyPr>
          <a:lstStyle/>
          <a:p>
            <a:pPr>
              <a:buClr>
                <a:schemeClr val="accent2"/>
              </a:buClr>
              <a:buSzPct val="150000"/>
            </a:pPr>
            <a:r>
              <a:rPr lang="el-GR" sz="1800" dirty="0" smtClean="0">
                <a:latin typeface="+mj-lt"/>
              </a:rPr>
              <a:t>Δυσκολότερη η εξασφάλιση της χρηματοδότησης του έργου σε σχέση με τον δανεισμό του ΟΤΑ</a:t>
            </a:r>
          </a:p>
          <a:p>
            <a:pPr>
              <a:buClr>
                <a:schemeClr val="accent2"/>
              </a:buClr>
              <a:buSzPct val="150000"/>
            </a:pPr>
            <a:r>
              <a:rPr lang="el-GR" sz="1800" dirty="0" smtClean="0">
                <a:latin typeface="+mj-lt"/>
              </a:rPr>
              <a:t>Υψηλότερο κόστος χρήματος για την χρηματοδότηση του έργου</a:t>
            </a:r>
          </a:p>
          <a:p>
            <a:pPr>
              <a:buClr>
                <a:schemeClr val="accent2"/>
              </a:buClr>
              <a:buSzPct val="150000"/>
            </a:pPr>
            <a:r>
              <a:rPr lang="el-GR" sz="1800" dirty="0" smtClean="0">
                <a:latin typeface="+mj-lt"/>
              </a:rPr>
              <a:t>Μικρότερο όφελος στον προϋπολογισμό του ΟΤΑ</a:t>
            </a:r>
          </a:p>
          <a:p>
            <a:pPr>
              <a:buClr>
                <a:schemeClr val="accent2"/>
              </a:buClr>
              <a:buSzPct val="150000"/>
            </a:pPr>
            <a:r>
              <a:rPr lang="el-GR" sz="1800" dirty="0" smtClean="0">
                <a:latin typeface="+mj-lt"/>
              </a:rPr>
              <a:t>Σύνθετες και μεγαλύτερης διάρκειας διαδικασίες δημοπράτησης και σύναψης σύμβασης</a:t>
            </a:r>
          </a:p>
          <a:p>
            <a:pPr>
              <a:buClr>
                <a:schemeClr val="accent2"/>
              </a:buClr>
              <a:buSzPct val="150000"/>
            </a:pPr>
            <a:r>
              <a:rPr lang="el-GR" sz="1800" dirty="0" smtClean="0">
                <a:latin typeface="+mj-lt"/>
              </a:rPr>
              <a:t>Σύνθετες και πολύπλοκες συμβάσεις μεταξύ του ΟΤΑ, του Ιδιωτικού Φορέα και των Δανειστών</a:t>
            </a:r>
            <a:endParaRPr lang="el-GR" sz="1800" dirty="0">
              <a:latin typeface="+mj-lt"/>
            </a:endParaRPr>
          </a:p>
          <a:p>
            <a:endParaRPr lang="el-GR" sz="1800" dirty="0" smtClean="0">
              <a:latin typeface="+mj-lt"/>
            </a:endParaRPr>
          </a:p>
          <a:p>
            <a:endParaRPr lang="el-GR" sz="1800" dirty="0">
              <a:latin typeface="+mj-lt"/>
            </a:endParaRPr>
          </a:p>
        </p:txBody>
      </p:sp>
      <p:sp>
        <p:nvSpPr>
          <p:cNvPr id="12" name="1 - Τίτλος"/>
          <p:cNvSpPr txBox="1">
            <a:spLocks/>
          </p:cNvSpPr>
          <p:nvPr/>
        </p:nvSpPr>
        <p:spPr>
          <a:xfrm>
            <a:off x="0" y="0"/>
            <a:ext cx="8640960" cy="288032"/>
          </a:xfrm>
          <a:prstGeom prst="rect">
            <a:avLst/>
          </a:prstGeom>
        </p:spPr>
        <p:txBody>
          <a:bodyPr vert="horz" anchor="ctr">
            <a:noAutofit/>
          </a:bodyPr>
          <a:lstStyle/>
          <a:p>
            <a:pPr marL="64008" lvl="0">
              <a:spcBef>
                <a:spcPts val="300"/>
              </a:spcBef>
              <a:buClr>
                <a:schemeClr val="accent3"/>
              </a:buClr>
              <a:defRPr/>
            </a:pPr>
            <a:r>
              <a:rPr lang="el-GR" sz="1600" dirty="0" smtClean="0">
                <a:solidFill>
                  <a:schemeClr val="bg1"/>
                </a:solidFill>
                <a:latin typeface="+mj-lt"/>
              </a:rPr>
              <a:t>Δημοτικά Έργα Ενεργειακής Αναβάθμισης : Όροι και Προϋποθέσεις Χρηματοδότησης </a:t>
            </a:r>
          </a:p>
        </p:txBody>
      </p:sp>
      <p:sp>
        <p:nvSpPr>
          <p:cNvPr id="13" name="12 - Ορθογώνιο"/>
          <p:cNvSpPr/>
          <p:nvPr/>
        </p:nvSpPr>
        <p:spPr>
          <a:xfrm>
            <a:off x="8532440" y="0"/>
            <a:ext cx="388248" cy="338554"/>
          </a:xfrm>
          <a:prstGeom prst="rect">
            <a:avLst/>
          </a:prstGeom>
        </p:spPr>
        <p:txBody>
          <a:bodyPr wrap="none">
            <a:spAutoFit/>
          </a:bodyPr>
          <a:lstStyle/>
          <a:p>
            <a:fld id="{AB6998EF-FEB1-4EE8-83E3-6384912BF402}" type="slidenum">
              <a:rPr lang="el-GR" sz="1600" smtClean="0">
                <a:solidFill>
                  <a:schemeClr val="bg1"/>
                </a:solidFill>
              </a:rPr>
              <a:pPr/>
              <a:t>15</a:t>
            </a:fld>
            <a:endParaRPr lang="el-GR" sz="1600" dirty="0">
              <a:solidFill>
                <a:schemeClr val="bg1"/>
              </a:solidFill>
            </a:endParaRPr>
          </a:p>
        </p:txBody>
      </p:sp>
    </p:spTree>
    <p:extLst>
      <p:ext uri="{BB962C8B-B14F-4D97-AF65-F5344CB8AC3E}">
        <p14:creationId xmlns:p14="http://schemas.microsoft.com/office/powerpoint/2010/main" val="2266290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18864" y="908720"/>
            <a:ext cx="8229600" cy="648072"/>
          </a:xfrm>
          <a:ln>
            <a:noFill/>
          </a:ln>
        </p:spPr>
        <p:style>
          <a:lnRef idx="1">
            <a:schemeClr val="accent5"/>
          </a:lnRef>
          <a:fillRef idx="2">
            <a:schemeClr val="accent5"/>
          </a:fillRef>
          <a:effectRef idx="1">
            <a:schemeClr val="accent5"/>
          </a:effectRef>
          <a:fontRef idx="minor">
            <a:schemeClr val="dk1"/>
          </a:fontRef>
        </p:style>
        <p:txBody>
          <a:bodyPr vert="horz" anchor="ctr">
            <a:noAutofit/>
          </a:bodyPr>
          <a:lstStyle/>
          <a:p>
            <a:r>
              <a:rPr lang="el-GR" sz="3400" b="1" dirty="0">
                <a:solidFill>
                  <a:srgbClr val="CC6600"/>
                </a:solidFill>
                <a:latin typeface="+mj-lt"/>
                <a:ea typeface="+mn-ea"/>
                <a:cs typeface="+mn-cs"/>
              </a:rPr>
              <a:t>Χρηματοδοτικά σχήματα</a:t>
            </a:r>
          </a:p>
        </p:txBody>
      </p:sp>
      <p:sp>
        <p:nvSpPr>
          <p:cNvPr id="3" name="2 - Θέση περιεχομένου"/>
          <p:cNvSpPr>
            <a:spLocks noGrp="1"/>
          </p:cNvSpPr>
          <p:nvPr>
            <p:ph idx="1"/>
          </p:nvPr>
        </p:nvSpPr>
        <p:spPr>
          <a:xfrm>
            <a:off x="395536" y="1772816"/>
            <a:ext cx="8496944" cy="4320480"/>
          </a:xfrm>
        </p:spPr>
        <p:txBody>
          <a:bodyPr>
            <a:normAutofit fontScale="92500" lnSpcReduction="10000"/>
          </a:bodyPr>
          <a:lstStyle/>
          <a:p>
            <a:pPr marL="285750" indent="-285750">
              <a:lnSpc>
                <a:spcPct val="150000"/>
              </a:lnSpc>
              <a:buClr>
                <a:srgbClr val="CC6600"/>
              </a:buClr>
              <a:buSzPct val="120000"/>
            </a:pPr>
            <a:r>
              <a:rPr lang="el-GR" sz="1800" dirty="0" smtClean="0">
                <a:latin typeface="Trebuchet MS" pitchFamily="34" charset="0"/>
              </a:rPr>
              <a:t>Ο εκτιμώμενος προϋπολογισμός των επενδύσεων ( περίπου 1,5 δις €) δεν είναι δυνατόν να καλυφθεί μόνο από μία πηγή χρηματοδότησης</a:t>
            </a:r>
            <a:r>
              <a:rPr lang="en-US" sz="1800" dirty="0" smtClean="0">
                <a:latin typeface="Trebuchet MS" pitchFamily="34" charset="0"/>
              </a:rPr>
              <a:t>.</a:t>
            </a:r>
            <a:r>
              <a:rPr lang="el-GR" sz="1800" dirty="0">
                <a:latin typeface="Trebuchet MS" pitchFamily="34" charset="0"/>
              </a:rPr>
              <a:t> </a:t>
            </a:r>
            <a:r>
              <a:rPr lang="el-GR" sz="1800" dirty="0" smtClean="0">
                <a:latin typeface="Trebuchet MS" pitchFamily="34" charset="0"/>
              </a:rPr>
              <a:t> </a:t>
            </a:r>
            <a:endParaRPr lang="en-US" sz="1800" dirty="0" smtClean="0">
              <a:latin typeface="Trebuchet MS" pitchFamily="34" charset="0"/>
            </a:endParaRPr>
          </a:p>
          <a:p>
            <a:pPr marL="285750" indent="-285750">
              <a:lnSpc>
                <a:spcPct val="150000"/>
              </a:lnSpc>
              <a:buClr>
                <a:srgbClr val="CC6600"/>
              </a:buClr>
              <a:buSzPct val="120000"/>
            </a:pPr>
            <a:r>
              <a:rPr lang="el-GR" sz="1800" dirty="0" smtClean="0">
                <a:latin typeface="Trebuchet MS" pitchFamily="34" charset="0"/>
              </a:rPr>
              <a:t>Η επιλογή χρηματοδοτικών σχημάτων, στα οποία συμμετέχουν και συνεισφέρουν όλες οι πηγές χρηματοδότησης, είναι ικανή και αναγκαία συνθήκη για την κάλυψη του συνόλου των αναγκών των Δήμων. </a:t>
            </a:r>
          </a:p>
          <a:p>
            <a:pPr marL="285750" indent="-285750">
              <a:lnSpc>
                <a:spcPct val="150000"/>
              </a:lnSpc>
              <a:buClr>
                <a:srgbClr val="CC6600"/>
              </a:buClr>
              <a:buSzPct val="120000"/>
            </a:pPr>
            <a:r>
              <a:rPr lang="el-GR" sz="1800" dirty="0" smtClean="0">
                <a:latin typeface="Trebuchet MS" pitchFamily="34" charset="0"/>
              </a:rPr>
              <a:t>Η συνεισφορά της καθεμιάς πηγής χρηματοδότησης στο χρηματοδοτικό σχήμα, κρίνεται κατά περίπτωση και εξαρτάται κυρίως από την κατηγορία του έργου ενεργειακής αναβάθμισης.</a:t>
            </a:r>
            <a:r>
              <a:rPr lang="en-US" sz="1800" dirty="0" smtClean="0">
                <a:latin typeface="Trebuchet MS" pitchFamily="34" charset="0"/>
              </a:rPr>
              <a:t> </a:t>
            </a:r>
            <a:r>
              <a:rPr lang="el-GR" sz="1800" dirty="0" smtClean="0">
                <a:latin typeface="Trebuchet MS" pitchFamily="34" charset="0"/>
              </a:rPr>
              <a:t>(δυσκολότερη η ΧΑΤ σε έργα με μακρές περιόδους αποπληρωμής).</a:t>
            </a:r>
          </a:p>
          <a:p>
            <a:pPr marL="285750" indent="-285750">
              <a:lnSpc>
                <a:spcPct val="150000"/>
              </a:lnSpc>
              <a:buClr>
                <a:srgbClr val="CC6600"/>
              </a:buClr>
              <a:buSzPct val="120000"/>
            </a:pPr>
            <a:r>
              <a:rPr lang="el-GR" sz="1800" dirty="0" smtClean="0">
                <a:latin typeface="Trebuchet MS" pitchFamily="34" charset="0"/>
              </a:rPr>
              <a:t>Μία εκτίμηση της συνεισφοράς των διαφορετικών πηγών χρηματοδότησης στην κάλυψη του συνόλου των αναγκών είναι η ακόλουθη:</a:t>
            </a:r>
          </a:p>
          <a:p>
            <a:pPr marL="0" indent="0">
              <a:buClr>
                <a:srgbClr val="CC6600"/>
              </a:buClr>
              <a:buSzPct val="120000"/>
              <a:buNone/>
            </a:pPr>
            <a:endParaRPr lang="el-GR" sz="1800" dirty="0" smtClean="0">
              <a:latin typeface="Trebuchet MS" pitchFamily="34" charset="0"/>
            </a:endParaRPr>
          </a:p>
        </p:txBody>
      </p:sp>
      <p:pic>
        <p:nvPicPr>
          <p:cNvPr id="4" name="Picture 6" descr="peta-logo"/>
          <p:cNvPicPr>
            <a:picLocks noChangeAspect="1" noChangeArrowheads="1"/>
          </p:cNvPicPr>
          <p:nvPr/>
        </p:nvPicPr>
        <p:blipFill>
          <a:blip r:embed="rId2" cstate="print"/>
          <a:srcRect/>
          <a:stretch>
            <a:fillRect/>
          </a:stretch>
        </p:blipFill>
        <p:spPr bwMode="auto">
          <a:xfrm>
            <a:off x="8388504" y="6310323"/>
            <a:ext cx="720000" cy="503053"/>
          </a:xfrm>
          <a:prstGeom prst="rect">
            <a:avLst/>
          </a:prstGeom>
          <a:noFill/>
        </p:spPr>
      </p:pic>
      <p:sp>
        <p:nvSpPr>
          <p:cNvPr id="6" name="5 - Θέση αριθμού διαφάνειας"/>
          <p:cNvSpPr>
            <a:spLocks noGrp="1"/>
          </p:cNvSpPr>
          <p:nvPr>
            <p:ph type="sldNum" sz="quarter" idx="12"/>
          </p:nvPr>
        </p:nvSpPr>
        <p:spPr>
          <a:xfrm>
            <a:off x="8174736" y="2272"/>
            <a:ext cx="762000" cy="330384"/>
          </a:xfrm>
        </p:spPr>
        <p:txBody>
          <a:bodyPr/>
          <a:lstStyle/>
          <a:p>
            <a:fld id="{AB6998EF-FEB1-4EE8-83E3-6384912BF402}" type="slidenum">
              <a:rPr lang="el-GR" sz="1600" smtClean="0"/>
              <a:pPr/>
              <a:t>16</a:t>
            </a:fld>
            <a:endParaRPr lang="el-GR" sz="1600" dirty="0"/>
          </a:p>
        </p:txBody>
      </p:sp>
      <p:sp>
        <p:nvSpPr>
          <p:cNvPr id="7" name="1 - Τίτλος"/>
          <p:cNvSpPr txBox="1">
            <a:spLocks/>
          </p:cNvSpPr>
          <p:nvPr/>
        </p:nvSpPr>
        <p:spPr>
          <a:xfrm>
            <a:off x="0" y="0"/>
            <a:ext cx="8640960" cy="288032"/>
          </a:xfrm>
          <a:prstGeom prst="rect">
            <a:avLst/>
          </a:prstGeom>
        </p:spPr>
        <p:txBody>
          <a:bodyPr vert="horz" anchor="ctr">
            <a:noAutofit/>
          </a:bodyPr>
          <a:lstStyle/>
          <a:p>
            <a:pPr marL="64008" lvl="0">
              <a:spcBef>
                <a:spcPts val="300"/>
              </a:spcBef>
              <a:buClr>
                <a:schemeClr val="accent3"/>
              </a:buClr>
              <a:defRPr/>
            </a:pPr>
            <a:r>
              <a:rPr lang="el-GR" sz="1600" dirty="0" smtClean="0">
                <a:solidFill>
                  <a:schemeClr val="bg1"/>
                </a:solidFill>
                <a:latin typeface="+mj-lt"/>
              </a:rPr>
              <a:t>Δημοτικά Έργα Ενεργειακής Αναβάθμισης : Όροι και Προϋποθέσεις Χρηματοδότησης </a:t>
            </a:r>
          </a:p>
        </p:txBody>
      </p:sp>
    </p:spTree>
    <p:extLst>
      <p:ext uri="{BB962C8B-B14F-4D97-AF65-F5344CB8AC3E}">
        <p14:creationId xmlns:p14="http://schemas.microsoft.com/office/powerpoint/2010/main" val="1059198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peta-logo"/>
          <p:cNvPicPr>
            <a:picLocks noChangeAspect="1" noChangeArrowheads="1"/>
          </p:cNvPicPr>
          <p:nvPr/>
        </p:nvPicPr>
        <p:blipFill>
          <a:blip r:embed="rId2" cstate="print"/>
          <a:srcRect/>
          <a:stretch>
            <a:fillRect/>
          </a:stretch>
        </p:blipFill>
        <p:spPr bwMode="auto">
          <a:xfrm>
            <a:off x="8388504" y="6309320"/>
            <a:ext cx="720000" cy="503053"/>
          </a:xfrm>
          <a:prstGeom prst="rect">
            <a:avLst/>
          </a:prstGeom>
          <a:noFill/>
        </p:spPr>
      </p:pic>
      <p:sp>
        <p:nvSpPr>
          <p:cNvPr id="6" name="5 - Θέση αριθμού διαφάνειας"/>
          <p:cNvSpPr>
            <a:spLocks noGrp="1"/>
          </p:cNvSpPr>
          <p:nvPr>
            <p:ph type="sldNum" sz="quarter" idx="12"/>
          </p:nvPr>
        </p:nvSpPr>
        <p:spPr>
          <a:xfrm>
            <a:off x="8174736" y="0"/>
            <a:ext cx="762000" cy="260648"/>
          </a:xfrm>
        </p:spPr>
        <p:txBody>
          <a:bodyPr/>
          <a:lstStyle/>
          <a:p>
            <a:fld id="{AB6998EF-FEB1-4EE8-83E3-6384912BF402}" type="slidenum">
              <a:rPr lang="el-GR" sz="1600" smtClean="0"/>
              <a:pPr/>
              <a:t>17</a:t>
            </a:fld>
            <a:endParaRPr lang="el-GR" sz="1600" dirty="0"/>
          </a:p>
        </p:txBody>
      </p:sp>
      <p:sp>
        <p:nvSpPr>
          <p:cNvPr id="7" name="1 - Τίτλος"/>
          <p:cNvSpPr txBox="1">
            <a:spLocks/>
          </p:cNvSpPr>
          <p:nvPr/>
        </p:nvSpPr>
        <p:spPr>
          <a:xfrm>
            <a:off x="0" y="0"/>
            <a:ext cx="8640960" cy="288032"/>
          </a:xfrm>
          <a:prstGeom prst="rect">
            <a:avLst/>
          </a:prstGeom>
        </p:spPr>
        <p:txBody>
          <a:bodyPr vert="horz" anchor="ctr">
            <a:noAutofit/>
          </a:bodyPr>
          <a:lstStyle/>
          <a:p>
            <a:pPr marL="64008" lvl="0">
              <a:spcBef>
                <a:spcPts val="300"/>
              </a:spcBef>
              <a:buClr>
                <a:schemeClr val="accent3"/>
              </a:buClr>
              <a:defRPr/>
            </a:pPr>
            <a:r>
              <a:rPr lang="el-GR" sz="1600" dirty="0" smtClean="0">
                <a:solidFill>
                  <a:schemeClr val="bg1"/>
                </a:solidFill>
                <a:latin typeface="+mj-lt"/>
              </a:rPr>
              <a:t>Δημοτικά Έργα Ενεργειακής Αναβάθμισης : Όροι και Προϋποθέσεις Χρηματοδότησης </a:t>
            </a:r>
          </a:p>
        </p:txBody>
      </p:sp>
      <p:pic>
        <p:nvPicPr>
          <p:cNvPr id="2052" name="Picture 4"/>
          <p:cNvPicPr>
            <a:picLocks noChangeAspect="1" noChangeArrowheads="1"/>
          </p:cNvPicPr>
          <p:nvPr/>
        </p:nvPicPr>
        <p:blipFill>
          <a:blip r:embed="rId3" cstate="print"/>
          <a:srcRect/>
          <a:stretch>
            <a:fillRect/>
          </a:stretch>
        </p:blipFill>
        <p:spPr bwMode="auto">
          <a:xfrm>
            <a:off x="36504" y="620688"/>
            <a:ext cx="9072000" cy="56166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peta-logo"/>
          <p:cNvPicPr>
            <a:picLocks noChangeAspect="1" noChangeArrowheads="1"/>
          </p:cNvPicPr>
          <p:nvPr/>
        </p:nvPicPr>
        <p:blipFill>
          <a:blip r:embed="rId2" cstate="print"/>
          <a:srcRect/>
          <a:stretch>
            <a:fillRect/>
          </a:stretch>
        </p:blipFill>
        <p:spPr bwMode="auto">
          <a:xfrm>
            <a:off x="8388504" y="6310323"/>
            <a:ext cx="720000" cy="503053"/>
          </a:xfrm>
          <a:prstGeom prst="rect">
            <a:avLst/>
          </a:prstGeom>
          <a:noFill/>
        </p:spPr>
      </p:pic>
      <p:sp>
        <p:nvSpPr>
          <p:cNvPr id="6" name="5 - Θέση αριθμού διαφάνειας"/>
          <p:cNvSpPr>
            <a:spLocks noGrp="1"/>
          </p:cNvSpPr>
          <p:nvPr>
            <p:ph type="sldNum" sz="quarter" idx="12"/>
          </p:nvPr>
        </p:nvSpPr>
        <p:spPr>
          <a:xfrm>
            <a:off x="8174736" y="0"/>
            <a:ext cx="762000" cy="332656"/>
          </a:xfrm>
        </p:spPr>
        <p:txBody>
          <a:bodyPr/>
          <a:lstStyle/>
          <a:p>
            <a:fld id="{AB6998EF-FEB1-4EE8-83E3-6384912BF402}" type="slidenum">
              <a:rPr lang="el-GR" sz="1600" smtClean="0"/>
              <a:pPr/>
              <a:t>18</a:t>
            </a:fld>
            <a:endParaRPr lang="el-GR" sz="1600" dirty="0"/>
          </a:p>
        </p:txBody>
      </p:sp>
      <p:sp>
        <p:nvSpPr>
          <p:cNvPr id="7" name="1 - Τίτλος"/>
          <p:cNvSpPr txBox="1">
            <a:spLocks/>
          </p:cNvSpPr>
          <p:nvPr/>
        </p:nvSpPr>
        <p:spPr>
          <a:xfrm>
            <a:off x="0" y="0"/>
            <a:ext cx="8640960" cy="288032"/>
          </a:xfrm>
          <a:prstGeom prst="rect">
            <a:avLst/>
          </a:prstGeom>
        </p:spPr>
        <p:txBody>
          <a:bodyPr vert="horz" anchor="ctr">
            <a:noAutofit/>
          </a:bodyPr>
          <a:lstStyle/>
          <a:p>
            <a:pPr marL="64008" lvl="0">
              <a:spcBef>
                <a:spcPts val="300"/>
              </a:spcBef>
              <a:buClr>
                <a:schemeClr val="accent3"/>
              </a:buClr>
              <a:defRPr/>
            </a:pPr>
            <a:r>
              <a:rPr lang="el-GR" sz="1600" dirty="0" smtClean="0">
                <a:solidFill>
                  <a:schemeClr val="bg1"/>
                </a:solidFill>
                <a:latin typeface="+mj-lt"/>
              </a:rPr>
              <a:t>Δημοτικά Έργα Ενεργειακής Αναβάθμισης : Όροι και Προϋποθέσεις Χρηματοδότησης </a:t>
            </a:r>
          </a:p>
        </p:txBody>
      </p:sp>
      <p:pic>
        <p:nvPicPr>
          <p:cNvPr id="3" name="Picture 2"/>
          <p:cNvPicPr>
            <a:picLocks noChangeAspect="1" noChangeArrowheads="1"/>
          </p:cNvPicPr>
          <p:nvPr/>
        </p:nvPicPr>
        <p:blipFill>
          <a:blip r:embed="rId3" cstate="print"/>
          <a:srcRect/>
          <a:stretch>
            <a:fillRect/>
          </a:stretch>
        </p:blipFill>
        <p:spPr bwMode="auto">
          <a:xfrm>
            <a:off x="36504" y="404664"/>
            <a:ext cx="9072000" cy="644945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1520" y="476672"/>
            <a:ext cx="8229600" cy="1066800"/>
          </a:xfrm>
        </p:spPr>
        <p:txBody>
          <a:bodyPr>
            <a:normAutofit/>
          </a:bodyPr>
          <a:lstStyle/>
          <a:p>
            <a:r>
              <a:rPr lang="el-GR" sz="3400" b="1" dirty="0">
                <a:solidFill>
                  <a:srgbClr val="CC6600"/>
                </a:solidFill>
                <a:ea typeface="+mn-ea"/>
                <a:cs typeface="+mn-cs"/>
              </a:rPr>
              <a:t>Ελάχιστες απαιτήσεις </a:t>
            </a:r>
            <a:r>
              <a:rPr lang="el-GR" sz="3400" b="1" dirty="0" err="1">
                <a:solidFill>
                  <a:srgbClr val="CC6600"/>
                </a:solidFill>
                <a:ea typeface="+mn-ea"/>
                <a:cs typeface="+mn-cs"/>
              </a:rPr>
              <a:t>Περ</a:t>
            </a:r>
            <a:r>
              <a:rPr lang="el-GR" sz="3400" b="1" dirty="0">
                <a:solidFill>
                  <a:srgbClr val="CC6600"/>
                </a:solidFill>
                <a:ea typeface="+mn-ea"/>
                <a:cs typeface="+mn-cs"/>
              </a:rPr>
              <a:t>. </a:t>
            </a:r>
            <a:r>
              <a:rPr lang="el-GR" sz="3400" b="1" dirty="0" smtClean="0">
                <a:solidFill>
                  <a:srgbClr val="CC6600"/>
                </a:solidFill>
                <a:ea typeface="+mn-ea"/>
                <a:cs typeface="+mn-cs"/>
              </a:rPr>
              <a:t>Κρήτης</a:t>
            </a:r>
            <a:endParaRPr lang="el-GR" sz="3400" b="1" dirty="0">
              <a:solidFill>
                <a:srgbClr val="CC6600"/>
              </a:solidFill>
              <a:ea typeface="+mn-ea"/>
              <a:cs typeface="+mn-cs"/>
            </a:endParaRPr>
          </a:p>
        </p:txBody>
      </p:sp>
      <p:sp>
        <p:nvSpPr>
          <p:cNvPr id="4" name="Θέση αριθμού διαφάνειας 3"/>
          <p:cNvSpPr>
            <a:spLocks noGrp="1"/>
          </p:cNvSpPr>
          <p:nvPr>
            <p:ph type="sldNum" sz="quarter" idx="12"/>
          </p:nvPr>
        </p:nvSpPr>
        <p:spPr/>
        <p:txBody>
          <a:bodyPr/>
          <a:lstStyle/>
          <a:p>
            <a:fld id="{AB6998EF-FEB1-4EE8-83E3-6384912BF402}" type="slidenum">
              <a:rPr lang="el-GR" smtClean="0"/>
              <a:pPr/>
              <a:t>19</a:t>
            </a:fld>
            <a:endParaRPr lang="el-GR"/>
          </a:p>
        </p:txBody>
      </p:sp>
      <p:graphicFrame>
        <p:nvGraphicFramePr>
          <p:cNvPr id="9" name="2 - Γράφημα"/>
          <p:cNvGraphicFramePr>
            <a:graphicFrameLocks/>
          </p:cNvGraphicFramePr>
          <p:nvPr>
            <p:extLst>
              <p:ext uri="{D42A27DB-BD31-4B8C-83A1-F6EECF244321}">
                <p14:modId xmlns:p14="http://schemas.microsoft.com/office/powerpoint/2010/main" val="190220292"/>
              </p:ext>
            </p:extLst>
          </p:nvPr>
        </p:nvGraphicFramePr>
        <p:xfrm>
          <a:off x="179513" y="1412776"/>
          <a:ext cx="8712968" cy="51845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573703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513177"/>
            <a:ext cx="7560840" cy="864096"/>
          </a:xfrm>
        </p:spPr>
        <p:txBody>
          <a:bodyPr vert="horz" anchor="b">
            <a:noAutofit/>
          </a:bodyPr>
          <a:lstStyle/>
          <a:p>
            <a:r>
              <a:rPr lang="el-GR" sz="3000" b="1" dirty="0" smtClean="0">
                <a:solidFill>
                  <a:srgbClr val="CC6600"/>
                </a:solidFill>
              </a:rPr>
              <a:t>Η εταιρεία ΠΕΤΑ ΑΕ</a:t>
            </a:r>
            <a:br>
              <a:rPr lang="el-GR" sz="3000" b="1" dirty="0" smtClean="0">
                <a:solidFill>
                  <a:srgbClr val="CC6600"/>
                </a:solidFill>
              </a:rPr>
            </a:br>
            <a:r>
              <a:rPr lang="el-GR" sz="2800" b="1" dirty="0" smtClean="0">
                <a:solidFill>
                  <a:schemeClr val="tx2">
                    <a:lumMod val="50000"/>
                  </a:schemeClr>
                </a:solidFill>
              </a:rPr>
              <a:t>Ταυτότητα</a:t>
            </a:r>
            <a:endParaRPr lang="el-GR" sz="2800" b="1" dirty="0">
              <a:solidFill>
                <a:schemeClr val="tx2">
                  <a:lumMod val="50000"/>
                </a:schemeClr>
              </a:solidFill>
            </a:endParaRPr>
          </a:p>
        </p:txBody>
      </p:sp>
      <p:pic>
        <p:nvPicPr>
          <p:cNvPr id="6" name="Picture 4" descr="peta-logo"/>
          <p:cNvPicPr>
            <a:picLocks noChangeAspect="1" noChangeArrowheads="1"/>
          </p:cNvPicPr>
          <p:nvPr/>
        </p:nvPicPr>
        <p:blipFill>
          <a:blip r:embed="rId2" cstate="print"/>
          <a:srcRect/>
          <a:stretch>
            <a:fillRect/>
          </a:stretch>
        </p:blipFill>
        <p:spPr bwMode="auto">
          <a:xfrm>
            <a:off x="8172400" y="6166307"/>
            <a:ext cx="720000" cy="503053"/>
          </a:xfrm>
          <a:prstGeom prst="rect">
            <a:avLst/>
          </a:prstGeom>
          <a:noFill/>
        </p:spPr>
      </p:pic>
      <p:sp>
        <p:nvSpPr>
          <p:cNvPr id="9" name="5 - Θέση περιεχομένου"/>
          <p:cNvSpPr>
            <a:spLocks noGrp="1"/>
          </p:cNvSpPr>
          <p:nvPr>
            <p:ph sz="quarter" idx="1"/>
          </p:nvPr>
        </p:nvSpPr>
        <p:spPr>
          <a:xfrm>
            <a:off x="107424" y="1484784"/>
            <a:ext cx="8784976" cy="4824536"/>
          </a:xfrm>
        </p:spPr>
        <p:txBody>
          <a:bodyPr>
            <a:normAutofit/>
          </a:bodyPr>
          <a:lstStyle/>
          <a:p>
            <a:pPr marL="0" indent="0" algn="just">
              <a:lnSpc>
                <a:spcPts val="2500"/>
              </a:lnSpc>
              <a:spcBef>
                <a:spcPts val="0"/>
              </a:spcBef>
              <a:buNone/>
            </a:pPr>
            <a:r>
              <a:rPr lang="el-GR" sz="1900" b="1" dirty="0" smtClean="0">
                <a:solidFill>
                  <a:schemeClr val="tx2">
                    <a:lumMod val="50000"/>
                  </a:schemeClr>
                </a:solidFill>
                <a:latin typeface="+mj-lt"/>
                <a:cs typeface="Arial" pitchFamily="34" charset="0"/>
              </a:rPr>
              <a:t>Η «Πληροφόρηση - Επιμόρφωση - Τοπική Ανάπτυξη» (Π.Ε.Τ.Α.) Α.Ε. </a:t>
            </a:r>
            <a:r>
              <a:rPr lang="el-GR" sz="1900" dirty="0" smtClean="0">
                <a:solidFill>
                  <a:schemeClr val="tx2">
                    <a:lumMod val="50000"/>
                  </a:schemeClr>
                </a:solidFill>
                <a:latin typeface="+mj-lt"/>
                <a:cs typeface="Arial" pitchFamily="34" charset="0"/>
              </a:rPr>
              <a:t>είναι η Αναπτυξιακή εταιρεία της Αυτοδιοίκησης που εξειδικεύεται στην παροχή συμβουλευτικών, μελετητικών και υποστηρικτικών υπηρεσιών με επίκεντρο την τοπική ανάπτυξη. Ιδρύθηκε το 1990 από φορείς της Αυτοδιοίκησης. Σήμερα οι κύριοι μέτοχοί της είναι</a:t>
            </a:r>
            <a:r>
              <a:rPr lang="en-US" sz="1900" dirty="0" smtClean="0">
                <a:solidFill>
                  <a:schemeClr val="tx2">
                    <a:lumMod val="50000"/>
                  </a:schemeClr>
                </a:solidFill>
                <a:latin typeface="+mj-lt"/>
                <a:cs typeface="Arial" pitchFamily="34" charset="0"/>
              </a:rPr>
              <a:t>:</a:t>
            </a:r>
          </a:p>
          <a:p>
            <a:pPr marL="0" indent="0" algn="just">
              <a:lnSpc>
                <a:spcPts val="2500"/>
              </a:lnSpc>
              <a:spcBef>
                <a:spcPts val="0"/>
              </a:spcBef>
              <a:buNone/>
            </a:pPr>
            <a:endParaRPr lang="en-US" sz="1900" dirty="0" smtClean="0">
              <a:solidFill>
                <a:schemeClr val="tx2">
                  <a:lumMod val="50000"/>
                </a:schemeClr>
              </a:solidFill>
              <a:latin typeface="+mj-lt"/>
              <a:cs typeface="Arial" pitchFamily="34" charset="0"/>
            </a:endParaRPr>
          </a:p>
          <a:p>
            <a:pPr lvl="0">
              <a:lnSpc>
                <a:spcPts val="2500"/>
              </a:lnSpc>
            </a:pPr>
            <a:r>
              <a:rPr lang="el-GR" sz="1900" dirty="0" smtClean="0">
                <a:solidFill>
                  <a:schemeClr val="tx2">
                    <a:lumMod val="50000"/>
                  </a:schemeClr>
                </a:solidFill>
                <a:latin typeface="+mj-lt"/>
                <a:cs typeface="Arial" pitchFamily="34" charset="0"/>
              </a:rPr>
              <a:t>Κεντρική Ένωση Δήμων Ελλάδας (</a:t>
            </a:r>
            <a:r>
              <a:rPr lang="en-US" sz="1900" dirty="0" smtClean="0">
                <a:solidFill>
                  <a:schemeClr val="tx2">
                    <a:lumMod val="50000"/>
                  </a:schemeClr>
                </a:solidFill>
                <a:latin typeface="+mj-lt"/>
                <a:cs typeface="Arial" pitchFamily="34" charset="0"/>
              </a:rPr>
              <a:t>KE</a:t>
            </a:r>
            <a:r>
              <a:rPr lang="el-GR" sz="1900" dirty="0" smtClean="0">
                <a:solidFill>
                  <a:schemeClr val="tx2">
                    <a:lumMod val="50000"/>
                  </a:schemeClr>
                </a:solidFill>
                <a:latin typeface="+mj-lt"/>
                <a:cs typeface="Arial" pitchFamily="34" charset="0"/>
              </a:rPr>
              <a:t>Δ</a:t>
            </a:r>
            <a:r>
              <a:rPr lang="en-US" sz="1900" dirty="0" smtClean="0">
                <a:solidFill>
                  <a:schemeClr val="tx2">
                    <a:lumMod val="50000"/>
                  </a:schemeClr>
                </a:solidFill>
                <a:latin typeface="+mj-lt"/>
                <a:cs typeface="Arial" pitchFamily="34" charset="0"/>
              </a:rPr>
              <a:t>E</a:t>
            </a:r>
            <a:r>
              <a:rPr lang="el-GR" sz="1900" dirty="0" smtClean="0">
                <a:solidFill>
                  <a:schemeClr val="tx2">
                    <a:lumMod val="50000"/>
                  </a:schemeClr>
                </a:solidFill>
                <a:latin typeface="+mj-lt"/>
                <a:cs typeface="Arial" pitchFamily="34" charset="0"/>
              </a:rPr>
              <a:t>)</a:t>
            </a:r>
          </a:p>
          <a:p>
            <a:pPr lvl="0">
              <a:lnSpc>
                <a:spcPts val="2500"/>
              </a:lnSpc>
            </a:pPr>
            <a:r>
              <a:rPr lang="el-GR" sz="1900" dirty="0" smtClean="0">
                <a:solidFill>
                  <a:schemeClr val="tx2">
                    <a:lumMod val="50000"/>
                  </a:schemeClr>
                </a:solidFill>
                <a:latin typeface="+mj-lt"/>
                <a:cs typeface="Arial" pitchFamily="34" charset="0"/>
              </a:rPr>
              <a:t>Ένωση Περιφερειών Ελλάδας (ΕΝΠΕ) </a:t>
            </a:r>
          </a:p>
          <a:p>
            <a:pPr lvl="0">
              <a:lnSpc>
                <a:spcPts val="2500"/>
              </a:lnSpc>
            </a:pPr>
            <a:r>
              <a:rPr lang="el-GR" sz="1900" dirty="0" smtClean="0">
                <a:solidFill>
                  <a:schemeClr val="tx2">
                    <a:lumMod val="50000"/>
                  </a:schemeClr>
                </a:solidFill>
                <a:latin typeface="+mj-lt"/>
                <a:cs typeface="Arial" pitchFamily="34" charset="0"/>
              </a:rPr>
              <a:t>Ταμείο Παρακαταθηκών και Δανείων (Τ.Π. &amp; Δ.)</a:t>
            </a:r>
          </a:p>
          <a:p>
            <a:pPr lvl="0">
              <a:lnSpc>
                <a:spcPts val="2500"/>
              </a:lnSpc>
            </a:pPr>
            <a:r>
              <a:rPr lang="el-GR" sz="1900" dirty="0" smtClean="0">
                <a:solidFill>
                  <a:schemeClr val="tx2">
                    <a:lumMod val="50000"/>
                  </a:schemeClr>
                </a:solidFill>
                <a:latin typeface="+mj-lt"/>
                <a:cs typeface="Arial" pitchFamily="34" charset="0"/>
              </a:rPr>
              <a:t>Περιφερειακή Ένωση Δήμων Αττικής (ΠΕΔΑ)</a:t>
            </a:r>
          </a:p>
          <a:p>
            <a:pPr lvl="0">
              <a:lnSpc>
                <a:spcPts val="2500"/>
              </a:lnSpc>
            </a:pPr>
            <a:r>
              <a:rPr lang="el-GR" sz="1900" dirty="0" smtClean="0">
                <a:solidFill>
                  <a:schemeClr val="tx2">
                    <a:lumMod val="50000"/>
                  </a:schemeClr>
                </a:solidFill>
                <a:latin typeface="+mj-lt"/>
                <a:cs typeface="Arial" pitchFamily="34" charset="0"/>
              </a:rPr>
              <a:t>Περιφερειακή Ένωση Δήμων Κεντρικής Μακεδονίας (ΠΕΔΚΜ)</a:t>
            </a:r>
          </a:p>
          <a:p>
            <a:pPr lvl="0">
              <a:lnSpc>
                <a:spcPts val="2500"/>
              </a:lnSpc>
            </a:pPr>
            <a:r>
              <a:rPr lang="el-GR" sz="1900" dirty="0" smtClean="0">
                <a:solidFill>
                  <a:schemeClr val="tx2">
                    <a:lumMod val="50000"/>
                  </a:schemeClr>
                </a:solidFill>
                <a:latin typeface="+mj-lt"/>
                <a:cs typeface="Arial" pitchFamily="34" charset="0"/>
              </a:rPr>
              <a:t>Περιφερειακή Ένωση Δήμων Νοτίου Αιγαίου.  </a:t>
            </a:r>
          </a:p>
          <a:p>
            <a:pPr lvl="0">
              <a:lnSpc>
                <a:spcPts val="2500"/>
              </a:lnSpc>
            </a:pPr>
            <a:r>
              <a:rPr lang="en-US" sz="1900" dirty="0" smtClean="0">
                <a:solidFill>
                  <a:schemeClr val="tx2">
                    <a:lumMod val="50000"/>
                  </a:schemeClr>
                </a:solidFill>
                <a:latin typeface="+mj-lt"/>
                <a:cs typeface="Arial" pitchFamily="34" charset="0"/>
              </a:rPr>
              <a:t>47 </a:t>
            </a:r>
            <a:r>
              <a:rPr lang="el-GR" sz="1900" dirty="0" smtClean="0">
                <a:solidFill>
                  <a:schemeClr val="tx2">
                    <a:lumMod val="50000"/>
                  </a:schemeClr>
                </a:solidFill>
                <a:latin typeface="+mj-lt"/>
                <a:cs typeface="Arial" pitchFamily="34" charset="0"/>
              </a:rPr>
              <a:t>Ανώνυμες Αναπτυξιακές Εταιρείες ΟΤΑ</a:t>
            </a:r>
          </a:p>
          <a:p>
            <a:pPr marL="0" indent="0" algn="just">
              <a:spcBef>
                <a:spcPts val="0"/>
              </a:spcBef>
              <a:buNone/>
            </a:pPr>
            <a:endParaRPr lang="el-GR" sz="1600" dirty="0" smtClean="0">
              <a:solidFill>
                <a:schemeClr val="tx2">
                  <a:lumMod val="50000"/>
                </a:schemeClr>
              </a:solidFill>
              <a:cs typeface="Arial" pitchFamily="34" charset="0"/>
            </a:endParaRPr>
          </a:p>
        </p:txBody>
      </p:sp>
      <p:sp>
        <p:nvSpPr>
          <p:cNvPr id="8" name="Subtitle 1"/>
          <p:cNvSpPr txBox="1">
            <a:spLocks/>
          </p:cNvSpPr>
          <p:nvPr/>
        </p:nvSpPr>
        <p:spPr bwMode="auto">
          <a:xfrm>
            <a:off x="179512" y="6381328"/>
            <a:ext cx="8784976" cy="2880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endParaRPr lang="en-US" sz="1000" dirty="0" smtClean="0">
              <a:solidFill>
                <a:schemeClr val="tx2">
                  <a:lumMod val="75000"/>
                </a:schemeClr>
              </a:solidFill>
              <a:latin typeface="+mn-lt"/>
              <a:cs typeface="Arial" pitchFamily="34" charset="0"/>
            </a:endParaRPr>
          </a:p>
        </p:txBody>
      </p:sp>
    </p:spTree>
    <p:extLst>
      <p:ext uri="{BB962C8B-B14F-4D97-AF65-F5344CB8AC3E}">
        <p14:creationId xmlns:p14="http://schemas.microsoft.com/office/powerpoint/2010/main" val="39498543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AB6998EF-FEB1-4EE8-83E3-6384912BF402}" type="slidenum">
              <a:rPr lang="el-GR" smtClean="0"/>
              <a:pPr/>
              <a:t>20</a:t>
            </a:fld>
            <a:endParaRPr lang="el-GR"/>
          </a:p>
        </p:txBody>
      </p:sp>
      <p:graphicFrame>
        <p:nvGraphicFramePr>
          <p:cNvPr id="7" name="Πίνακας 6"/>
          <p:cNvGraphicFramePr>
            <a:graphicFrameLocks noGrp="1"/>
          </p:cNvGraphicFramePr>
          <p:nvPr>
            <p:extLst>
              <p:ext uri="{D42A27DB-BD31-4B8C-83A1-F6EECF244321}">
                <p14:modId xmlns:p14="http://schemas.microsoft.com/office/powerpoint/2010/main" val="3219626405"/>
              </p:ext>
            </p:extLst>
          </p:nvPr>
        </p:nvGraphicFramePr>
        <p:xfrm>
          <a:off x="1403648" y="692696"/>
          <a:ext cx="6048672" cy="2647513"/>
        </p:xfrm>
        <a:graphic>
          <a:graphicData uri="http://schemas.openxmlformats.org/drawingml/2006/table">
            <a:tbl>
              <a:tblPr firstRow="1" firstCol="1" bandRow="1"/>
              <a:tblGrid>
                <a:gridCol w="3269552"/>
                <a:gridCol w="2779120"/>
              </a:tblGrid>
              <a:tr h="360040">
                <a:tc gridSpan="2">
                  <a:txBody>
                    <a:bodyPr/>
                    <a:lstStyle/>
                    <a:p>
                      <a:pPr algn="ctr">
                        <a:lnSpc>
                          <a:spcPct val="115000"/>
                        </a:lnSpc>
                        <a:spcAft>
                          <a:spcPts val="0"/>
                        </a:spcAft>
                      </a:pPr>
                      <a:r>
                        <a:rPr lang="el-GR" sz="1400" b="1" dirty="0" smtClean="0">
                          <a:effectLst/>
                          <a:latin typeface="Calibri"/>
                          <a:ea typeface="Times New Roman"/>
                          <a:cs typeface="Times New Roman"/>
                        </a:rPr>
                        <a:t>ΚΑΤΑΝΟΜΗ</a:t>
                      </a:r>
                      <a:r>
                        <a:rPr lang="el-GR" sz="1400" b="1" baseline="0" dirty="0" smtClean="0">
                          <a:effectLst/>
                          <a:latin typeface="Calibri"/>
                          <a:ea typeface="Times New Roman"/>
                          <a:cs typeface="Times New Roman"/>
                        </a:rPr>
                        <a:t> ΠΟΡΩΝ ΕΣΠΑ 2014 – 2020 στο ΘΕΜΑΤΙΚΟ ΣΤΟΧΟ 4</a:t>
                      </a:r>
                      <a:endParaRPr lang="el-GR" sz="1400" dirty="0">
                        <a:effectLst/>
                        <a:latin typeface="Calibri"/>
                        <a:ea typeface="Calibri"/>
                        <a:cs typeface="Times New Roman"/>
                      </a:endParaRPr>
                    </a:p>
                  </a:txBody>
                  <a:tcPr marL="56640" marR="566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hMerge="1">
                  <a:txBody>
                    <a:bodyPr/>
                    <a:lstStyle/>
                    <a:p>
                      <a:pPr algn="ctr">
                        <a:lnSpc>
                          <a:spcPct val="115000"/>
                        </a:lnSpc>
                        <a:spcAft>
                          <a:spcPts val="0"/>
                        </a:spcAft>
                      </a:pPr>
                      <a:endParaRPr lang="el-GR" sz="900" dirty="0">
                        <a:effectLst/>
                        <a:latin typeface="Calibri"/>
                        <a:ea typeface="Calibri"/>
                        <a:cs typeface="Times New Roman"/>
                      </a:endParaRPr>
                    </a:p>
                  </a:txBody>
                  <a:tcPr marL="56640" marR="5664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D9D9D9"/>
                    </a:solidFill>
                  </a:tcPr>
                </a:tc>
              </a:tr>
              <a:tr h="159222">
                <a:tc>
                  <a:txBody>
                    <a:bodyPr/>
                    <a:lstStyle/>
                    <a:p>
                      <a:pPr algn="ctr">
                        <a:lnSpc>
                          <a:spcPct val="115000"/>
                        </a:lnSpc>
                        <a:spcAft>
                          <a:spcPts val="0"/>
                        </a:spcAft>
                      </a:pPr>
                      <a:r>
                        <a:rPr lang="el-GR" sz="1050" b="1" dirty="0" smtClean="0">
                          <a:effectLst/>
                          <a:latin typeface="Calibri"/>
                          <a:ea typeface="Times New Roman"/>
                          <a:cs typeface="Times New Roman"/>
                        </a:rPr>
                        <a:t>Π.Ε.Π.</a:t>
                      </a:r>
                      <a:endParaRPr lang="el-GR" sz="1050" b="1" dirty="0">
                        <a:effectLst/>
                        <a:latin typeface="Calibri"/>
                        <a:ea typeface="Calibri"/>
                        <a:cs typeface="Times New Roman"/>
                      </a:endParaRPr>
                    </a:p>
                  </a:txBody>
                  <a:tcPr marL="56640" marR="566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l-GR" sz="1050" b="1" dirty="0" smtClean="0">
                          <a:effectLst/>
                          <a:latin typeface="Calibri"/>
                          <a:ea typeface="Times New Roman"/>
                          <a:cs typeface="Times New Roman"/>
                        </a:rPr>
                        <a:t>ΘΕΜΑΤΙΚΟΣ ΣΤΟΧΟΣ 4</a:t>
                      </a:r>
                      <a:endParaRPr lang="el-GR" sz="1050" b="1" dirty="0">
                        <a:effectLst/>
                        <a:latin typeface="Calibri"/>
                        <a:ea typeface="Calibri"/>
                        <a:cs typeface="Times New Roman"/>
                      </a:endParaRPr>
                    </a:p>
                  </a:txBody>
                  <a:tcPr marL="56640" marR="5664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9222">
                <a:tc>
                  <a:txBody>
                    <a:bodyPr/>
                    <a:lstStyle/>
                    <a:p>
                      <a:pPr>
                        <a:lnSpc>
                          <a:spcPct val="115000"/>
                        </a:lnSpc>
                        <a:spcAft>
                          <a:spcPts val="0"/>
                        </a:spcAft>
                      </a:pPr>
                      <a:r>
                        <a:rPr lang="el-GR" sz="800" dirty="0">
                          <a:effectLst/>
                          <a:latin typeface="Calibri"/>
                          <a:ea typeface="Times New Roman"/>
                          <a:cs typeface="Times New Roman"/>
                        </a:rPr>
                        <a:t>ΑΝΑΤΟΛΙΚΗΣ ΜΑΚΕΔΟΝΙΑΣ ΘΡΑΚΗΣ</a:t>
                      </a:r>
                      <a:endParaRPr lang="el-GR" sz="8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l-GR" sz="800" dirty="0">
                          <a:effectLst/>
                          <a:latin typeface="Calibri"/>
                          <a:ea typeface="Times New Roman"/>
                          <a:cs typeface="Times New Roman"/>
                        </a:rPr>
                        <a:t>30.979.311,00</a:t>
                      </a:r>
                      <a:endParaRPr lang="el-GR" sz="800" dirty="0">
                        <a:effectLst/>
                        <a:latin typeface="Calibri"/>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9222">
                <a:tc>
                  <a:txBody>
                    <a:bodyPr/>
                    <a:lstStyle/>
                    <a:p>
                      <a:pPr>
                        <a:lnSpc>
                          <a:spcPct val="115000"/>
                        </a:lnSpc>
                        <a:spcAft>
                          <a:spcPts val="0"/>
                        </a:spcAft>
                      </a:pPr>
                      <a:r>
                        <a:rPr lang="el-GR" sz="800">
                          <a:effectLst/>
                          <a:latin typeface="Calibri"/>
                          <a:ea typeface="Times New Roman"/>
                          <a:cs typeface="Times New Roman"/>
                        </a:rPr>
                        <a:t>ΚΕΝΤΡΙΚΗΣ ΜΑΚΕΔΟΝΙΑΣ</a:t>
                      </a:r>
                      <a:endParaRPr lang="el-GR" sz="8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l-GR" sz="800" dirty="0">
                          <a:effectLst/>
                          <a:latin typeface="Calibri"/>
                          <a:ea typeface="Times New Roman"/>
                          <a:cs typeface="Times New Roman"/>
                        </a:rPr>
                        <a:t>27.447.312,00</a:t>
                      </a:r>
                      <a:endParaRPr lang="el-GR" sz="800" dirty="0">
                        <a:effectLst/>
                        <a:latin typeface="Calibri"/>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9222">
                <a:tc>
                  <a:txBody>
                    <a:bodyPr/>
                    <a:lstStyle/>
                    <a:p>
                      <a:pPr>
                        <a:lnSpc>
                          <a:spcPct val="115000"/>
                        </a:lnSpc>
                        <a:spcAft>
                          <a:spcPts val="0"/>
                        </a:spcAft>
                      </a:pPr>
                      <a:r>
                        <a:rPr lang="el-GR" sz="800">
                          <a:effectLst/>
                          <a:latin typeface="Calibri"/>
                          <a:ea typeface="Times New Roman"/>
                          <a:cs typeface="Times New Roman"/>
                        </a:rPr>
                        <a:t>ΘΕΣΣΑΛΙΑΣ</a:t>
                      </a:r>
                      <a:endParaRPr lang="el-GR" sz="8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l-GR" sz="800" dirty="0">
                          <a:effectLst/>
                          <a:latin typeface="Calibri"/>
                          <a:ea typeface="Times New Roman"/>
                          <a:cs typeface="Times New Roman"/>
                        </a:rPr>
                        <a:t>8.763.115,00</a:t>
                      </a:r>
                      <a:endParaRPr lang="el-GR" sz="800" dirty="0">
                        <a:effectLst/>
                        <a:latin typeface="Calibri"/>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9222">
                <a:tc>
                  <a:txBody>
                    <a:bodyPr/>
                    <a:lstStyle/>
                    <a:p>
                      <a:pPr>
                        <a:lnSpc>
                          <a:spcPct val="115000"/>
                        </a:lnSpc>
                        <a:spcAft>
                          <a:spcPts val="0"/>
                        </a:spcAft>
                      </a:pPr>
                      <a:r>
                        <a:rPr lang="el-GR" sz="800">
                          <a:effectLst/>
                          <a:latin typeface="Calibri"/>
                          <a:ea typeface="Times New Roman"/>
                          <a:cs typeface="Times New Roman"/>
                        </a:rPr>
                        <a:t>ΗΠΕΙΡΟΥ</a:t>
                      </a:r>
                      <a:endParaRPr lang="el-GR" sz="8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l-GR" sz="800" dirty="0">
                          <a:effectLst/>
                          <a:latin typeface="Calibri"/>
                          <a:ea typeface="Times New Roman"/>
                          <a:cs typeface="Times New Roman"/>
                        </a:rPr>
                        <a:t>19.881.289,00</a:t>
                      </a:r>
                      <a:endParaRPr lang="el-GR" sz="800" dirty="0">
                        <a:effectLst/>
                        <a:latin typeface="Calibri"/>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9222">
                <a:tc>
                  <a:txBody>
                    <a:bodyPr/>
                    <a:lstStyle/>
                    <a:p>
                      <a:pPr>
                        <a:lnSpc>
                          <a:spcPct val="115000"/>
                        </a:lnSpc>
                        <a:spcAft>
                          <a:spcPts val="0"/>
                        </a:spcAft>
                      </a:pPr>
                      <a:r>
                        <a:rPr lang="el-GR" sz="800">
                          <a:effectLst/>
                          <a:latin typeface="Calibri"/>
                          <a:ea typeface="Times New Roman"/>
                          <a:cs typeface="Times New Roman"/>
                        </a:rPr>
                        <a:t>ΔΥΤΙΚΗΣ ΕΛΛΑΔΑΣ</a:t>
                      </a:r>
                      <a:endParaRPr lang="el-GR" sz="8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l-GR" sz="800" dirty="0">
                          <a:effectLst/>
                          <a:latin typeface="Calibri"/>
                          <a:ea typeface="Times New Roman"/>
                          <a:cs typeface="Times New Roman"/>
                        </a:rPr>
                        <a:t>14.245.549,00</a:t>
                      </a:r>
                      <a:endParaRPr lang="el-GR" sz="800" dirty="0">
                        <a:effectLst/>
                        <a:latin typeface="Calibri"/>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9222">
                <a:tc>
                  <a:txBody>
                    <a:bodyPr/>
                    <a:lstStyle/>
                    <a:p>
                      <a:pPr>
                        <a:lnSpc>
                          <a:spcPct val="115000"/>
                        </a:lnSpc>
                        <a:spcAft>
                          <a:spcPts val="0"/>
                        </a:spcAft>
                      </a:pPr>
                      <a:r>
                        <a:rPr lang="el-GR" sz="800" dirty="0">
                          <a:effectLst/>
                          <a:latin typeface="Calibri"/>
                          <a:ea typeface="Times New Roman"/>
                          <a:cs typeface="Times New Roman"/>
                        </a:rPr>
                        <a:t>ΔΥΤΙΚΗΣ ΜΑΚΕΔΟΝΙΑΣ</a:t>
                      </a:r>
                      <a:endParaRPr lang="el-GR" sz="8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l-GR" sz="800" dirty="0">
                          <a:effectLst/>
                          <a:latin typeface="Calibri"/>
                          <a:ea typeface="Times New Roman"/>
                          <a:cs typeface="Times New Roman"/>
                        </a:rPr>
                        <a:t>22.796.748,00</a:t>
                      </a:r>
                      <a:endParaRPr lang="el-GR" sz="800" dirty="0">
                        <a:effectLst/>
                        <a:latin typeface="Calibri"/>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9222">
                <a:tc>
                  <a:txBody>
                    <a:bodyPr/>
                    <a:lstStyle/>
                    <a:p>
                      <a:pPr>
                        <a:lnSpc>
                          <a:spcPct val="115000"/>
                        </a:lnSpc>
                        <a:spcAft>
                          <a:spcPts val="0"/>
                        </a:spcAft>
                      </a:pPr>
                      <a:r>
                        <a:rPr kumimoji="0" lang="el-GR" sz="800" kern="1200" dirty="0">
                          <a:solidFill>
                            <a:schemeClr val="tx1"/>
                          </a:solidFill>
                          <a:effectLst/>
                          <a:latin typeface="Calibri"/>
                          <a:ea typeface="Times New Roman"/>
                          <a:cs typeface="Times New Roman"/>
                        </a:rPr>
                        <a:t>ΣΤΕΡΕΑΣ ΕΛΛΑΔΑΣ</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kumimoji="0" lang="el-GR" sz="800" kern="1200" dirty="0">
                          <a:solidFill>
                            <a:schemeClr val="tx1"/>
                          </a:solidFill>
                          <a:effectLst/>
                          <a:latin typeface="Calibri"/>
                          <a:ea typeface="Times New Roman"/>
                          <a:cs typeface="Times New Roman"/>
                        </a:rPr>
                        <a:t>7.617.234,00</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9222">
                <a:tc>
                  <a:txBody>
                    <a:bodyPr/>
                    <a:lstStyle/>
                    <a:p>
                      <a:pPr>
                        <a:lnSpc>
                          <a:spcPct val="115000"/>
                        </a:lnSpc>
                        <a:spcAft>
                          <a:spcPts val="0"/>
                        </a:spcAft>
                      </a:pPr>
                      <a:r>
                        <a:rPr kumimoji="0" lang="el-GR" sz="800" kern="1200">
                          <a:solidFill>
                            <a:schemeClr val="tx1"/>
                          </a:solidFill>
                          <a:effectLst/>
                          <a:latin typeface="Calibri"/>
                          <a:ea typeface="Times New Roman"/>
                          <a:cs typeface="Times New Roman"/>
                        </a:rPr>
                        <a:t>ΠΕΛΟΠΟΝΝΗΣΟΥ</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kumimoji="0" lang="el-GR" sz="800" kern="1200" dirty="0">
                          <a:solidFill>
                            <a:schemeClr val="tx1"/>
                          </a:solidFill>
                          <a:effectLst/>
                          <a:latin typeface="Calibri"/>
                          <a:ea typeface="Times New Roman"/>
                          <a:cs typeface="Times New Roman"/>
                        </a:rPr>
                        <a:t>6.188.578,00</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9222">
                <a:tc>
                  <a:txBody>
                    <a:bodyPr/>
                    <a:lstStyle/>
                    <a:p>
                      <a:pPr>
                        <a:lnSpc>
                          <a:spcPct val="115000"/>
                        </a:lnSpc>
                        <a:spcAft>
                          <a:spcPts val="0"/>
                        </a:spcAft>
                      </a:pPr>
                      <a:r>
                        <a:rPr lang="el-GR" sz="800">
                          <a:effectLst/>
                          <a:latin typeface="Calibri"/>
                          <a:ea typeface="Times New Roman"/>
                          <a:cs typeface="Times New Roman"/>
                        </a:rPr>
                        <a:t>ΙΟΝΙΩΝ ΝΗΣΩΝ</a:t>
                      </a:r>
                      <a:endParaRPr lang="el-GR" sz="8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l-GR" sz="800" dirty="0">
                          <a:effectLst/>
                          <a:latin typeface="Calibri"/>
                          <a:ea typeface="Times New Roman"/>
                          <a:cs typeface="Times New Roman"/>
                        </a:rPr>
                        <a:t>9.547.795,00</a:t>
                      </a:r>
                      <a:endParaRPr lang="el-GR" sz="800" dirty="0">
                        <a:effectLst/>
                        <a:latin typeface="Calibri"/>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9222">
                <a:tc>
                  <a:txBody>
                    <a:bodyPr/>
                    <a:lstStyle/>
                    <a:p>
                      <a:pPr>
                        <a:lnSpc>
                          <a:spcPct val="115000"/>
                        </a:lnSpc>
                        <a:spcAft>
                          <a:spcPts val="0"/>
                        </a:spcAft>
                      </a:pPr>
                      <a:r>
                        <a:rPr lang="el-GR" sz="800">
                          <a:effectLst/>
                          <a:latin typeface="Calibri"/>
                          <a:ea typeface="Times New Roman"/>
                          <a:cs typeface="Times New Roman"/>
                        </a:rPr>
                        <a:t>ΒΟΡΕΙΟΥ ΑΙΓΑΙΟΥ</a:t>
                      </a:r>
                      <a:endParaRPr lang="el-GR" sz="8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l-GR" sz="800" dirty="0">
                          <a:effectLst/>
                          <a:latin typeface="Calibri"/>
                          <a:ea typeface="Times New Roman"/>
                          <a:cs typeface="Times New Roman"/>
                        </a:rPr>
                        <a:t>16.118.738,00</a:t>
                      </a:r>
                      <a:endParaRPr lang="el-GR" sz="800" dirty="0">
                        <a:effectLst/>
                        <a:latin typeface="Calibri"/>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9222">
                <a:tc>
                  <a:txBody>
                    <a:bodyPr/>
                    <a:lstStyle/>
                    <a:p>
                      <a:pPr>
                        <a:lnSpc>
                          <a:spcPct val="115000"/>
                        </a:lnSpc>
                        <a:spcAft>
                          <a:spcPts val="0"/>
                        </a:spcAft>
                      </a:pPr>
                      <a:r>
                        <a:rPr kumimoji="0" lang="el-GR" sz="1100" b="1" u="sng" kern="1200" dirty="0">
                          <a:solidFill>
                            <a:srgbClr val="FF0000"/>
                          </a:solidFill>
                          <a:effectLst/>
                          <a:latin typeface="Calibri"/>
                          <a:ea typeface="Times New Roman"/>
                          <a:cs typeface="Times New Roman"/>
                        </a:rPr>
                        <a:t>ΚΡΗΤΗΣ</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kumimoji="0" lang="el-GR" sz="1100" b="1" u="sng" kern="1200" dirty="0">
                          <a:solidFill>
                            <a:srgbClr val="FF0000"/>
                          </a:solidFill>
                          <a:effectLst/>
                          <a:latin typeface="Calibri"/>
                          <a:ea typeface="Times New Roman"/>
                          <a:cs typeface="Times New Roman"/>
                        </a:rPr>
                        <a:t>21.388.991,00</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9222">
                <a:tc>
                  <a:txBody>
                    <a:bodyPr/>
                    <a:lstStyle/>
                    <a:p>
                      <a:pPr>
                        <a:lnSpc>
                          <a:spcPct val="115000"/>
                        </a:lnSpc>
                        <a:spcAft>
                          <a:spcPts val="0"/>
                        </a:spcAft>
                      </a:pPr>
                      <a:r>
                        <a:rPr lang="el-GR" sz="800" dirty="0">
                          <a:effectLst/>
                          <a:latin typeface="Calibri"/>
                          <a:ea typeface="Times New Roman"/>
                          <a:cs typeface="Times New Roman"/>
                        </a:rPr>
                        <a:t>ΑΤΤΙΚΗΣ</a:t>
                      </a:r>
                      <a:endParaRPr lang="el-GR" sz="8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l-GR" sz="800" dirty="0">
                          <a:effectLst/>
                          <a:latin typeface="Calibri"/>
                          <a:ea typeface="Times New Roman"/>
                          <a:cs typeface="Times New Roman"/>
                        </a:rPr>
                        <a:t>65.617.103,00</a:t>
                      </a:r>
                      <a:endParaRPr lang="el-GR" sz="800" dirty="0">
                        <a:effectLst/>
                        <a:latin typeface="Calibri"/>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9222">
                <a:tc>
                  <a:txBody>
                    <a:bodyPr/>
                    <a:lstStyle/>
                    <a:p>
                      <a:pPr>
                        <a:lnSpc>
                          <a:spcPct val="115000"/>
                        </a:lnSpc>
                        <a:spcAft>
                          <a:spcPts val="0"/>
                        </a:spcAft>
                      </a:pPr>
                      <a:r>
                        <a:rPr lang="el-GR" sz="800">
                          <a:effectLst/>
                          <a:latin typeface="Calibri"/>
                          <a:ea typeface="Times New Roman"/>
                          <a:cs typeface="Times New Roman"/>
                        </a:rPr>
                        <a:t>ΝΟΤΙΟΥ ΑΙΓΑΙΟΥ</a:t>
                      </a:r>
                      <a:endParaRPr lang="el-GR" sz="8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l-GR" sz="800" dirty="0">
                          <a:effectLst/>
                          <a:latin typeface="Calibri"/>
                          <a:ea typeface="Times New Roman"/>
                          <a:cs typeface="Times New Roman"/>
                        </a:rPr>
                        <a:t>6.153.745,00</a:t>
                      </a:r>
                      <a:endParaRPr lang="el-GR" sz="800" dirty="0">
                        <a:effectLst/>
                        <a:latin typeface="Calibri"/>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8" name="Γράφημα 7"/>
          <p:cNvGraphicFramePr>
            <a:graphicFrameLocks/>
          </p:cNvGraphicFramePr>
          <p:nvPr>
            <p:extLst>
              <p:ext uri="{D42A27DB-BD31-4B8C-83A1-F6EECF244321}">
                <p14:modId xmlns:p14="http://schemas.microsoft.com/office/powerpoint/2010/main" val="763358560"/>
              </p:ext>
            </p:extLst>
          </p:nvPr>
        </p:nvGraphicFramePr>
        <p:xfrm>
          <a:off x="323528" y="3356992"/>
          <a:ext cx="8640960" cy="33843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197929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620688"/>
            <a:ext cx="8496944" cy="1008112"/>
          </a:xfrm>
          <a:ln>
            <a:noFill/>
          </a:ln>
        </p:spPr>
        <p:style>
          <a:lnRef idx="1">
            <a:schemeClr val="accent5"/>
          </a:lnRef>
          <a:fillRef idx="2">
            <a:schemeClr val="accent5"/>
          </a:fillRef>
          <a:effectRef idx="1">
            <a:schemeClr val="accent5"/>
          </a:effectRef>
          <a:fontRef idx="minor">
            <a:schemeClr val="dk1"/>
          </a:fontRef>
        </p:style>
        <p:txBody>
          <a:bodyPr vert="horz" anchor="ctr">
            <a:noAutofit/>
          </a:bodyPr>
          <a:lstStyle/>
          <a:p>
            <a:r>
              <a:rPr lang="el-GR" sz="3200" b="1" dirty="0">
                <a:solidFill>
                  <a:srgbClr val="CC6600"/>
                </a:solidFill>
                <a:latin typeface="+mj-lt"/>
                <a:ea typeface="+mn-ea"/>
                <a:cs typeface="+mn-cs"/>
              </a:rPr>
              <a:t>Προϋποθέσεις για την εξασφάλιση </a:t>
            </a:r>
            <a:r>
              <a:rPr lang="el-GR" sz="3200" b="1" dirty="0" smtClean="0">
                <a:solidFill>
                  <a:srgbClr val="CC6600"/>
                </a:solidFill>
                <a:latin typeface="+mj-lt"/>
                <a:ea typeface="+mn-ea"/>
                <a:cs typeface="+mn-cs"/>
              </a:rPr>
              <a:t>χρηματοδότησης (1)</a:t>
            </a:r>
            <a:endParaRPr lang="el-GR" sz="3200" b="1" dirty="0">
              <a:solidFill>
                <a:srgbClr val="CC6600"/>
              </a:solidFill>
              <a:latin typeface="+mj-lt"/>
              <a:ea typeface="+mn-ea"/>
              <a:cs typeface="+mn-cs"/>
            </a:endParaRPr>
          </a:p>
        </p:txBody>
      </p:sp>
      <p:sp>
        <p:nvSpPr>
          <p:cNvPr id="3" name="2 - Θέση περιεχομένου"/>
          <p:cNvSpPr>
            <a:spLocks noGrp="1"/>
          </p:cNvSpPr>
          <p:nvPr>
            <p:ph idx="1"/>
          </p:nvPr>
        </p:nvSpPr>
        <p:spPr>
          <a:xfrm>
            <a:off x="395536" y="1772816"/>
            <a:ext cx="8568952" cy="4536504"/>
          </a:xfrm>
        </p:spPr>
        <p:txBody>
          <a:bodyPr>
            <a:normAutofit/>
          </a:bodyPr>
          <a:lstStyle/>
          <a:p>
            <a:pPr marL="0" indent="0" algn="just">
              <a:lnSpc>
                <a:spcPct val="150000"/>
              </a:lnSpc>
              <a:buClr>
                <a:schemeClr val="accent4"/>
              </a:buClr>
              <a:buSzPct val="150000"/>
              <a:buNone/>
            </a:pPr>
            <a:r>
              <a:rPr lang="el-GR" sz="2400" dirty="0" smtClean="0">
                <a:latin typeface="+mj-lt"/>
              </a:rPr>
              <a:t>Εξασφάλιση πόρων για την </a:t>
            </a:r>
            <a:r>
              <a:rPr lang="el-GR" sz="2400" u="sng" dirty="0" smtClean="0">
                <a:latin typeface="+mj-lt"/>
              </a:rPr>
              <a:t>κάλυψη του κόστους ωρίμανσης</a:t>
            </a:r>
            <a:r>
              <a:rPr lang="el-GR" sz="2400" dirty="0" smtClean="0">
                <a:latin typeface="+mj-lt"/>
              </a:rPr>
              <a:t> των έργων (μελέτες και δημοπρατήσεις)</a:t>
            </a:r>
          </a:p>
          <a:p>
            <a:pPr marL="843534" lvl="2" indent="-285750" algn="just">
              <a:lnSpc>
                <a:spcPct val="150000"/>
              </a:lnSpc>
              <a:buClr>
                <a:schemeClr val="accent4"/>
              </a:buClr>
              <a:buSzPct val="120000"/>
              <a:buFont typeface="Wingdings" panose="05000000000000000000" pitchFamily="2" charset="2"/>
              <a:buChar char="Ø"/>
            </a:pPr>
            <a:r>
              <a:rPr lang="el-GR" dirty="0" smtClean="0">
                <a:solidFill>
                  <a:schemeClr val="tx1"/>
                </a:solidFill>
                <a:latin typeface="+mj-lt"/>
              </a:rPr>
              <a:t>Εθνικοί πόροι </a:t>
            </a:r>
            <a:r>
              <a:rPr lang="en-US" dirty="0" smtClean="0">
                <a:solidFill>
                  <a:schemeClr val="tx1"/>
                </a:solidFill>
                <a:latin typeface="+mj-lt"/>
              </a:rPr>
              <a:t>(</a:t>
            </a:r>
            <a:r>
              <a:rPr lang="el-GR" dirty="0" smtClean="0">
                <a:solidFill>
                  <a:schemeClr val="tx1"/>
                </a:solidFill>
                <a:latin typeface="+mj-lt"/>
              </a:rPr>
              <a:t>πχ Πράσινο Ταμείο)</a:t>
            </a:r>
          </a:p>
          <a:p>
            <a:pPr marL="843534" lvl="2" indent="-285750" algn="just">
              <a:lnSpc>
                <a:spcPct val="150000"/>
              </a:lnSpc>
              <a:buClr>
                <a:schemeClr val="accent4"/>
              </a:buClr>
              <a:buSzPct val="120000"/>
              <a:buFont typeface="Wingdings" panose="05000000000000000000" pitchFamily="2" charset="2"/>
              <a:buChar char="Ø"/>
            </a:pPr>
            <a:r>
              <a:rPr lang="el-GR" dirty="0" smtClean="0">
                <a:solidFill>
                  <a:schemeClr val="tx1"/>
                </a:solidFill>
                <a:latin typeface="+mj-lt"/>
              </a:rPr>
              <a:t>Κοινοτικοί πόροι (Τεχνική βοήθεια ΕΣΠΑ, </a:t>
            </a:r>
            <a:r>
              <a:rPr lang="en-US" dirty="0" smtClean="0">
                <a:solidFill>
                  <a:schemeClr val="tx1"/>
                </a:solidFill>
                <a:latin typeface="+mj-lt"/>
              </a:rPr>
              <a:t>ELENA)</a:t>
            </a:r>
            <a:endParaRPr lang="el-GR" dirty="0" smtClean="0">
              <a:solidFill>
                <a:schemeClr val="tx1"/>
              </a:solidFill>
              <a:latin typeface="+mj-lt"/>
            </a:endParaRPr>
          </a:p>
          <a:p>
            <a:pPr marL="1099566" lvl="3" indent="-285750" algn="just">
              <a:lnSpc>
                <a:spcPct val="150000"/>
              </a:lnSpc>
              <a:buClr>
                <a:schemeClr val="accent4"/>
              </a:buClr>
              <a:buSzPct val="120000"/>
              <a:buFont typeface="Wingdings" panose="05000000000000000000" pitchFamily="2" charset="2"/>
              <a:buChar char="Ø"/>
            </a:pPr>
            <a:r>
              <a:rPr lang="el-GR" sz="2000" dirty="0" smtClean="0">
                <a:solidFill>
                  <a:schemeClr val="tx1"/>
                </a:solidFill>
                <a:latin typeface="+mj-lt"/>
              </a:rPr>
              <a:t>Κρίσιμος ο ρόλος των Περιφερειών που διαχειρίζονται τους πόρους της Τεχνικής Βοήθειας μέσω των ΠΕΠ και που ενδείκνυνται να διεκδικήσουν πόρους του </a:t>
            </a:r>
            <a:r>
              <a:rPr lang="en-US" sz="2000" dirty="0" smtClean="0">
                <a:solidFill>
                  <a:schemeClr val="tx1"/>
                </a:solidFill>
                <a:latin typeface="+mj-lt"/>
              </a:rPr>
              <a:t>ELENA </a:t>
            </a:r>
            <a:r>
              <a:rPr lang="el-GR" sz="2000" dirty="0" smtClean="0">
                <a:solidFill>
                  <a:schemeClr val="tx1"/>
                </a:solidFill>
                <a:latin typeface="+mj-lt"/>
              </a:rPr>
              <a:t>για τους Δήμους της περιοχής τους.</a:t>
            </a:r>
          </a:p>
          <a:p>
            <a:pPr marL="285750" indent="-285750" algn="just">
              <a:lnSpc>
                <a:spcPct val="150000"/>
              </a:lnSpc>
              <a:buSzPct val="120000"/>
              <a:buFont typeface="Arial" panose="020B0604020202020204" pitchFamily="34" charset="0"/>
              <a:buChar char="•"/>
            </a:pPr>
            <a:endParaRPr lang="el-GR" sz="2400" dirty="0">
              <a:solidFill>
                <a:schemeClr val="tx2">
                  <a:lumMod val="50000"/>
                </a:schemeClr>
              </a:solidFill>
              <a:latin typeface="+mj-lt"/>
              <a:cs typeface="Arial" pitchFamily="34" charset="0"/>
            </a:endParaRPr>
          </a:p>
          <a:p>
            <a:pPr marL="285750" indent="-285750" algn="just">
              <a:lnSpc>
                <a:spcPct val="150000"/>
              </a:lnSpc>
              <a:buSzPct val="120000"/>
              <a:buFont typeface="Arial" panose="020B0604020202020204" pitchFamily="34" charset="0"/>
              <a:buChar char="•"/>
            </a:pPr>
            <a:endParaRPr lang="el-GR" sz="2400" dirty="0" smtClean="0">
              <a:solidFill>
                <a:schemeClr val="tx1"/>
              </a:solidFill>
              <a:latin typeface="+mj-lt"/>
            </a:endParaRPr>
          </a:p>
        </p:txBody>
      </p:sp>
      <p:pic>
        <p:nvPicPr>
          <p:cNvPr id="4" name="Picture 6" descr="peta-logo"/>
          <p:cNvPicPr>
            <a:picLocks noChangeAspect="1" noChangeArrowheads="1"/>
          </p:cNvPicPr>
          <p:nvPr/>
        </p:nvPicPr>
        <p:blipFill>
          <a:blip r:embed="rId2" cstate="print"/>
          <a:srcRect/>
          <a:stretch>
            <a:fillRect/>
          </a:stretch>
        </p:blipFill>
        <p:spPr bwMode="auto">
          <a:xfrm>
            <a:off x="8388504" y="6310323"/>
            <a:ext cx="720000" cy="503053"/>
          </a:xfrm>
          <a:prstGeom prst="rect">
            <a:avLst/>
          </a:prstGeom>
          <a:noFill/>
        </p:spPr>
      </p:pic>
      <p:sp>
        <p:nvSpPr>
          <p:cNvPr id="6" name="5 - Θέση αριθμού διαφάνειας"/>
          <p:cNvSpPr>
            <a:spLocks noGrp="1"/>
          </p:cNvSpPr>
          <p:nvPr>
            <p:ph type="sldNum" sz="quarter" idx="12"/>
          </p:nvPr>
        </p:nvSpPr>
        <p:spPr>
          <a:xfrm>
            <a:off x="8172400" y="55629"/>
            <a:ext cx="762000" cy="258376"/>
          </a:xfrm>
        </p:spPr>
        <p:txBody>
          <a:bodyPr/>
          <a:lstStyle/>
          <a:p>
            <a:fld id="{AB6998EF-FEB1-4EE8-83E3-6384912BF402}" type="slidenum">
              <a:rPr lang="el-GR" sz="1600" smtClean="0"/>
              <a:pPr/>
              <a:t>21</a:t>
            </a:fld>
            <a:endParaRPr lang="el-GR" sz="1600" dirty="0"/>
          </a:p>
        </p:txBody>
      </p:sp>
      <p:sp>
        <p:nvSpPr>
          <p:cNvPr id="7" name="1 - Τίτλος"/>
          <p:cNvSpPr txBox="1">
            <a:spLocks/>
          </p:cNvSpPr>
          <p:nvPr/>
        </p:nvSpPr>
        <p:spPr>
          <a:xfrm>
            <a:off x="0" y="0"/>
            <a:ext cx="8640960" cy="288032"/>
          </a:xfrm>
          <a:prstGeom prst="rect">
            <a:avLst/>
          </a:prstGeom>
        </p:spPr>
        <p:txBody>
          <a:bodyPr vert="horz" anchor="ctr">
            <a:noAutofit/>
          </a:bodyPr>
          <a:lstStyle/>
          <a:p>
            <a:pPr marL="64008" lvl="0">
              <a:spcBef>
                <a:spcPts val="300"/>
              </a:spcBef>
              <a:buClr>
                <a:schemeClr val="accent3"/>
              </a:buClr>
              <a:defRPr/>
            </a:pPr>
            <a:r>
              <a:rPr lang="el-GR" sz="1600" dirty="0" smtClean="0">
                <a:solidFill>
                  <a:schemeClr val="bg1"/>
                </a:solidFill>
                <a:latin typeface="+mj-lt"/>
              </a:rPr>
              <a:t>Δημοτικά Έργα Ενεργειακής Αναβάθμισης : Όροι και Προϋποθέσεις Χρηματοδότησης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eta-logo"/>
          <p:cNvPicPr>
            <a:picLocks noChangeAspect="1" noChangeArrowheads="1"/>
          </p:cNvPicPr>
          <p:nvPr/>
        </p:nvPicPr>
        <p:blipFill>
          <a:blip r:embed="rId3" cstate="print"/>
          <a:srcRect/>
          <a:stretch>
            <a:fillRect/>
          </a:stretch>
        </p:blipFill>
        <p:spPr bwMode="auto">
          <a:xfrm>
            <a:off x="8100392" y="6093296"/>
            <a:ext cx="875931" cy="612000"/>
          </a:xfrm>
          <a:prstGeom prst="rect">
            <a:avLst/>
          </a:prstGeom>
          <a:noFill/>
        </p:spPr>
      </p:pic>
      <p:sp>
        <p:nvSpPr>
          <p:cNvPr id="7" name="Content Placeholder 6"/>
          <p:cNvSpPr>
            <a:spLocks noGrp="1"/>
          </p:cNvSpPr>
          <p:nvPr>
            <p:ph idx="1"/>
          </p:nvPr>
        </p:nvSpPr>
        <p:spPr>
          <a:xfrm>
            <a:off x="107504" y="1437928"/>
            <a:ext cx="8723312" cy="5015408"/>
          </a:xfrm>
        </p:spPr>
        <p:txBody>
          <a:bodyPr>
            <a:noAutofit/>
          </a:bodyPr>
          <a:lstStyle/>
          <a:p>
            <a:pPr marL="0" indent="0" algn="just">
              <a:lnSpc>
                <a:spcPts val="2500"/>
              </a:lnSpc>
              <a:buClr>
                <a:schemeClr val="accent5">
                  <a:lumMod val="10000"/>
                </a:schemeClr>
              </a:buClr>
              <a:buNone/>
            </a:pPr>
            <a:r>
              <a:rPr lang="el-GR" sz="2000" b="1" dirty="0" smtClean="0">
                <a:solidFill>
                  <a:schemeClr val="accent5">
                    <a:lumMod val="10000"/>
                  </a:schemeClr>
                </a:solidFill>
                <a:latin typeface="Calibri" panose="020F0502020204030204" pitchFamily="34" charset="0"/>
                <a:cs typeface="Arial" panose="020B0604020202020204" pitchFamily="34" charset="0"/>
              </a:rPr>
              <a:t>Το </a:t>
            </a:r>
            <a:r>
              <a:rPr lang="el-GR" sz="2000" b="1" dirty="0">
                <a:solidFill>
                  <a:schemeClr val="accent5">
                    <a:lumMod val="10000"/>
                  </a:schemeClr>
                </a:solidFill>
                <a:latin typeface="Calibri" panose="020F0502020204030204" pitchFamily="34" charset="0"/>
                <a:cs typeface="Arial" panose="020B0604020202020204" pitchFamily="34" charset="0"/>
              </a:rPr>
              <a:t>ELENA </a:t>
            </a:r>
            <a:r>
              <a:rPr lang="el-GR" sz="2000" dirty="0">
                <a:solidFill>
                  <a:schemeClr val="accent5">
                    <a:lumMod val="10000"/>
                  </a:schemeClr>
                </a:solidFill>
                <a:latin typeface="Calibri" panose="020F0502020204030204" pitchFamily="34" charset="0"/>
                <a:cs typeface="Arial" panose="020B0604020202020204" pitchFamily="34" charset="0"/>
              </a:rPr>
              <a:t>είναι ένα «ευρωπαϊκό χρηματοδοτικό μέσο» το οποίο </a:t>
            </a:r>
            <a:r>
              <a:rPr lang="el-GR" sz="2000" dirty="0" smtClean="0">
                <a:solidFill>
                  <a:schemeClr val="accent5">
                    <a:lumMod val="10000"/>
                  </a:schemeClr>
                </a:solidFill>
                <a:latin typeface="Calibri" panose="020F0502020204030204" pitchFamily="34" charset="0"/>
                <a:cs typeface="Arial" panose="020B0604020202020204" pitchFamily="34" charset="0"/>
              </a:rPr>
              <a:t>παρέχει </a:t>
            </a:r>
            <a:r>
              <a:rPr lang="el-GR" sz="2000" dirty="0">
                <a:solidFill>
                  <a:schemeClr val="accent5">
                    <a:lumMod val="10000"/>
                  </a:schemeClr>
                </a:solidFill>
                <a:latin typeface="Calibri" panose="020F0502020204030204" pitchFamily="34" charset="0"/>
                <a:cs typeface="Arial" panose="020B0604020202020204" pitchFamily="34" charset="0"/>
              </a:rPr>
              <a:t>τεχνική βοήθεια στις περιφερειακές και τοπικές αρχές </a:t>
            </a:r>
            <a:r>
              <a:rPr lang="el-GR" sz="2000" dirty="0" smtClean="0">
                <a:solidFill>
                  <a:schemeClr val="accent5">
                    <a:lumMod val="10000"/>
                  </a:schemeClr>
                </a:solidFill>
                <a:latin typeface="Calibri" panose="020F0502020204030204" pitchFamily="34" charset="0"/>
                <a:cs typeface="Arial" panose="020B0604020202020204" pitchFamily="34" charset="0"/>
              </a:rPr>
              <a:t>για </a:t>
            </a:r>
            <a:r>
              <a:rPr lang="el-GR" sz="2000" dirty="0">
                <a:solidFill>
                  <a:schemeClr val="accent5">
                    <a:lumMod val="10000"/>
                  </a:schemeClr>
                </a:solidFill>
                <a:latin typeface="Calibri" panose="020F0502020204030204" pitchFamily="34" charset="0"/>
                <a:cs typeface="Arial" panose="020B0604020202020204" pitchFamily="34" charset="0"/>
              </a:rPr>
              <a:t>την επιτάχυνση των </a:t>
            </a:r>
            <a:r>
              <a:rPr lang="el-GR" sz="2000" u="sng" dirty="0">
                <a:solidFill>
                  <a:schemeClr val="accent5">
                    <a:lumMod val="10000"/>
                  </a:schemeClr>
                </a:solidFill>
                <a:latin typeface="Calibri" panose="020F0502020204030204" pitchFamily="34" charset="0"/>
                <a:cs typeface="Arial" panose="020B0604020202020204" pitchFamily="34" charset="0"/>
              </a:rPr>
              <a:t>επενδυτικών προγραμμάτων </a:t>
            </a:r>
            <a:r>
              <a:rPr lang="el-GR" sz="2000" dirty="0" smtClean="0">
                <a:solidFill>
                  <a:schemeClr val="accent5">
                    <a:lumMod val="10000"/>
                  </a:schemeClr>
                </a:solidFill>
                <a:latin typeface="Calibri" panose="020F0502020204030204" pitchFamily="34" charset="0"/>
                <a:cs typeface="Arial" panose="020B0604020202020204" pitchFamily="34" charset="0"/>
              </a:rPr>
              <a:t>τους. </a:t>
            </a:r>
          </a:p>
          <a:p>
            <a:pPr algn="just">
              <a:lnSpc>
                <a:spcPts val="2500"/>
              </a:lnSpc>
              <a:buClr>
                <a:schemeClr val="accent1">
                  <a:lumMod val="10000"/>
                </a:schemeClr>
              </a:buClr>
              <a:buFont typeface="Wingdings" pitchFamily="2" charset="2"/>
              <a:buChar char="v"/>
            </a:pPr>
            <a:r>
              <a:rPr lang="el-GR" sz="2000" dirty="0" smtClean="0">
                <a:solidFill>
                  <a:schemeClr val="accent1">
                    <a:lumMod val="10000"/>
                  </a:schemeClr>
                </a:solidFill>
                <a:latin typeface="Calibri" panose="020F0502020204030204" pitchFamily="34" charset="0"/>
                <a:cs typeface="Arial" panose="020B0604020202020204" pitchFamily="34" charset="0"/>
              </a:rPr>
              <a:t>Επενδύσεις στην </a:t>
            </a:r>
            <a:r>
              <a:rPr lang="el-GR" sz="2000" b="1" dirty="0" smtClean="0">
                <a:solidFill>
                  <a:schemeClr val="accent1">
                    <a:lumMod val="10000"/>
                  </a:schemeClr>
                </a:solidFill>
                <a:latin typeface="Calibri" panose="020F0502020204030204" pitchFamily="34" charset="0"/>
                <a:cs typeface="Arial" panose="020B0604020202020204" pitchFamily="34" charset="0"/>
              </a:rPr>
              <a:t>αύξηση της ενεργειακής απόδοσης </a:t>
            </a:r>
            <a:r>
              <a:rPr lang="el-GR" sz="2000" dirty="0" smtClean="0">
                <a:solidFill>
                  <a:schemeClr val="accent1">
                    <a:lumMod val="10000"/>
                  </a:schemeClr>
                </a:solidFill>
                <a:latin typeface="Calibri" panose="020F0502020204030204" pitchFamily="34" charset="0"/>
                <a:cs typeface="Arial" panose="020B0604020202020204" pitchFamily="34" charset="0"/>
              </a:rPr>
              <a:t>σε δημόσια και ιδιωτικά κτίρια, συμπεριλαμβανομένων των κατοικιών κοινωνικής στέγασης και του </a:t>
            </a:r>
            <a:r>
              <a:rPr lang="el-GR" sz="2000" b="1" dirty="0" smtClean="0">
                <a:solidFill>
                  <a:schemeClr val="accent1">
                    <a:lumMod val="10000"/>
                  </a:schemeClr>
                </a:solidFill>
                <a:latin typeface="Calibri" panose="020F0502020204030204" pitchFamily="34" charset="0"/>
                <a:cs typeface="Arial" panose="020B0604020202020204" pitchFamily="34" charset="0"/>
              </a:rPr>
              <a:t>φωτισμού οδών και πλατειών</a:t>
            </a:r>
            <a:r>
              <a:rPr lang="en-US" sz="2000" b="1" dirty="0" smtClean="0">
                <a:solidFill>
                  <a:schemeClr val="accent1">
                    <a:lumMod val="10000"/>
                  </a:schemeClr>
                </a:solidFill>
                <a:latin typeface="Calibri" panose="020F0502020204030204" pitchFamily="34" charset="0"/>
                <a:cs typeface="Arial" panose="020B0604020202020204" pitchFamily="34" charset="0"/>
              </a:rPr>
              <a:t>.</a:t>
            </a:r>
          </a:p>
          <a:p>
            <a:pPr algn="just">
              <a:lnSpc>
                <a:spcPts val="2500"/>
              </a:lnSpc>
              <a:buClr>
                <a:schemeClr val="accent1">
                  <a:lumMod val="10000"/>
                </a:schemeClr>
              </a:buClr>
              <a:buFont typeface="Wingdings" pitchFamily="2" charset="2"/>
              <a:buChar char="v"/>
            </a:pPr>
            <a:r>
              <a:rPr lang="el-GR" sz="2000" dirty="0" smtClean="0">
                <a:solidFill>
                  <a:schemeClr val="accent1">
                    <a:lumMod val="10000"/>
                  </a:schemeClr>
                </a:solidFill>
                <a:latin typeface="Calibri" panose="020F0502020204030204" pitchFamily="34" charset="0"/>
                <a:cs typeface="Arial" panose="020B0604020202020204" pitchFamily="34" charset="0"/>
              </a:rPr>
              <a:t>Ενσωμάτωση </a:t>
            </a:r>
            <a:r>
              <a:rPr lang="el-GR" sz="2000" dirty="0">
                <a:solidFill>
                  <a:schemeClr val="accent1">
                    <a:lumMod val="10000"/>
                  </a:schemeClr>
                </a:solidFill>
                <a:latin typeface="Calibri" panose="020F0502020204030204" pitchFamily="34" charset="0"/>
                <a:cs typeface="Arial" panose="020B0604020202020204" pitchFamily="34" charset="0"/>
              </a:rPr>
              <a:t>των </a:t>
            </a:r>
            <a:r>
              <a:rPr lang="el-GR" sz="2000" b="1" dirty="0">
                <a:solidFill>
                  <a:schemeClr val="accent1">
                    <a:lumMod val="10000"/>
                  </a:schemeClr>
                </a:solidFill>
                <a:latin typeface="Calibri" panose="020F0502020204030204" pitchFamily="34" charset="0"/>
                <a:cs typeface="Arial" panose="020B0604020202020204" pitchFamily="34" charset="0"/>
              </a:rPr>
              <a:t>ανανεώσιμων πηγών ενέργειας (ΑΠΕ) </a:t>
            </a:r>
            <a:r>
              <a:rPr lang="el-GR" sz="2000" dirty="0">
                <a:solidFill>
                  <a:schemeClr val="accent1">
                    <a:lumMod val="10000"/>
                  </a:schemeClr>
                </a:solidFill>
                <a:latin typeface="Calibri" panose="020F0502020204030204" pitchFamily="34" charset="0"/>
                <a:cs typeface="Arial" panose="020B0604020202020204" pitchFamily="34" charset="0"/>
              </a:rPr>
              <a:t>στο δομημένο περιβάλλον</a:t>
            </a:r>
            <a:r>
              <a:rPr lang="en-US" sz="2000" dirty="0">
                <a:solidFill>
                  <a:schemeClr val="accent1">
                    <a:lumMod val="10000"/>
                  </a:schemeClr>
                </a:solidFill>
                <a:latin typeface="Calibri" panose="020F0502020204030204" pitchFamily="34" charset="0"/>
                <a:cs typeface="Arial" panose="020B0604020202020204" pitchFamily="34" charset="0"/>
              </a:rPr>
              <a:t>.</a:t>
            </a:r>
          </a:p>
          <a:p>
            <a:pPr algn="just">
              <a:lnSpc>
                <a:spcPts val="2500"/>
              </a:lnSpc>
              <a:buClr>
                <a:schemeClr val="accent1">
                  <a:lumMod val="10000"/>
                </a:schemeClr>
              </a:buClr>
              <a:buFont typeface="Wingdings" pitchFamily="2" charset="2"/>
              <a:buChar char="v"/>
            </a:pPr>
            <a:r>
              <a:rPr lang="el-GR" sz="2000" dirty="0">
                <a:solidFill>
                  <a:schemeClr val="accent1">
                    <a:lumMod val="10000"/>
                  </a:schemeClr>
                </a:solidFill>
                <a:latin typeface="Calibri" panose="020F0502020204030204" pitchFamily="34" charset="0"/>
                <a:cs typeface="Arial" panose="020B0604020202020204" pitchFamily="34" charset="0"/>
              </a:rPr>
              <a:t>Επενδύσεις σε </a:t>
            </a:r>
            <a:r>
              <a:rPr lang="el-GR" sz="2000" b="1" dirty="0">
                <a:solidFill>
                  <a:schemeClr val="accent1">
                    <a:lumMod val="10000"/>
                  </a:schemeClr>
                </a:solidFill>
                <a:latin typeface="Calibri" panose="020F0502020204030204" pitchFamily="34" charset="0"/>
                <a:cs typeface="Arial" panose="020B0604020202020204" pitchFamily="34" charset="0"/>
              </a:rPr>
              <a:t>αναβάθμιση, επέκταση ή την κατασκευή νέων δικτύων τηλεθέρμανσης / </a:t>
            </a:r>
            <a:r>
              <a:rPr lang="el-GR" sz="2000" b="1" dirty="0" err="1" smtClean="0">
                <a:solidFill>
                  <a:schemeClr val="accent1">
                    <a:lumMod val="10000"/>
                  </a:schemeClr>
                </a:solidFill>
                <a:latin typeface="Calibri" panose="020F0502020204030204" pitchFamily="34" charset="0"/>
                <a:cs typeface="Arial" panose="020B0604020202020204" pitchFamily="34" charset="0"/>
              </a:rPr>
              <a:t>τηλεψύξης</a:t>
            </a:r>
            <a:r>
              <a:rPr lang="el-GR" sz="2000" dirty="0" smtClean="0">
                <a:solidFill>
                  <a:schemeClr val="accent1">
                    <a:lumMod val="10000"/>
                  </a:schemeClr>
                </a:solidFill>
                <a:latin typeface="Calibri" panose="020F0502020204030204" pitchFamily="34" charset="0"/>
                <a:cs typeface="Arial" panose="020B0604020202020204" pitchFamily="34" charset="0"/>
              </a:rPr>
              <a:t>. </a:t>
            </a:r>
          </a:p>
          <a:p>
            <a:pPr algn="just">
              <a:lnSpc>
                <a:spcPts val="2500"/>
              </a:lnSpc>
              <a:buClr>
                <a:schemeClr val="accent1">
                  <a:lumMod val="10000"/>
                </a:schemeClr>
              </a:buClr>
              <a:buFont typeface="Wingdings" pitchFamily="2" charset="2"/>
              <a:buChar char="v"/>
            </a:pPr>
            <a:r>
              <a:rPr lang="el-GR" sz="2000" b="1" dirty="0" smtClean="0">
                <a:solidFill>
                  <a:schemeClr val="accent1">
                    <a:lumMod val="10000"/>
                  </a:schemeClr>
                </a:solidFill>
                <a:latin typeface="Calibri" panose="020F0502020204030204" pitchFamily="34" charset="0"/>
                <a:cs typeface="Arial" panose="020B0604020202020204" pitchFamily="34" charset="0"/>
              </a:rPr>
              <a:t>Αστικές </a:t>
            </a:r>
            <a:r>
              <a:rPr lang="el-GR" sz="2000" b="1" dirty="0">
                <a:solidFill>
                  <a:schemeClr val="accent1">
                    <a:lumMod val="10000"/>
                  </a:schemeClr>
                </a:solidFill>
                <a:latin typeface="Calibri" panose="020F0502020204030204" pitchFamily="34" charset="0"/>
                <a:cs typeface="Arial" panose="020B0604020202020204" pitchFamily="34" charset="0"/>
              </a:rPr>
              <a:t>μεταφορές </a:t>
            </a:r>
            <a:r>
              <a:rPr lang="el-GR" sz="2000" dirty="0">
                <a:solidFill>
                  <a:schemeClr val="accent1">
                    <a:lumMod val="10000"/>
                  </a:schemeClr>
                </a:solidFill>
                <a:latin typeface="Calibri" panose="020F0502020204030204" pitchFamily="34" charset="0"/>
                <a:cs typeface="Arial" panose="020B0604020202020204" pitchFamily="34" charset="0"/>
              </a:rPr>
              <a:t>προκειμένου να υποστηριχθεί η αύξηση της ενεργειακής αποδοτικότητας και της ενσωμάτωσης των ανανεώσιμων πηγών ενέργειας</a:t>
            </a:r>
            <a:r>
              <a:rPr lang="en-US" sz="2000" dirty="0">
                <a:solidFill>
                  <a:schemeClr val="accent1">
                    <a:lumMod val="10000"/>
                  </a:schemeClr>
                </a:solidFill>
                <a:latin typeface="Calibri" panose="020F0502020204030204" pitchFamily="34" charset="0"/>
                <a:cs typeface="Arial" panose="020B0604020202020204" pitchFamily="34" charset="0"/>
              </a:rPr>
              <a:t>.</a:t>
            </a:r>
          </a:p>
          <a:p>
            <a:pPr marL="0" indent="0" algn="just">
              <a:lnSpc>
                <a:spcPts val="2500"/>
              </a:lnSpc>
              <a:buClr>
                <a:schemeClr val="accent5">
                  <a:lumMod val="10000"/>
                </a:schemeClr>
              </a:buClr>
              <a:buNone/>
            </a:pPr>
            <a:r>
              <a:rPr lang="el-GR" sz="2000" u="sng" dirty="0" smtClean="0">
                <a:solidFill>
                  <a:schemeClr val="accent5">
                    <a:lumMod val="10000"/>
                  </a:schemeClr>
                </a:solidFill>
                <a:latin typeface="Calibri" panose="020F0502020204030204" pitchFamily="34" charset="0"/>
                <a:cs typeface="Arial" panose="020B0604020202020204" pitchFamily="34" charset="0"/>
              </a:rPr>
              <a:t>Υλοποιείται </a:t>
            </a:r>
            <a:r>
              <a:rPr lang="el-GR" sz="2000" u="sng" dirty="0">
                <a:solidFill>
                  <a:schemeClr val="accent5">
                    <a:lumMod val="10000"/>
                  </a:schemeClr>
                </a:solidFill>
                <a:latin typeface="Calibri" panose="020F0502020204030204" pitchFamily="34" charset="0"/>
                <a:cs typeface="Arial" panose="020B0604020202020204" pitchFamily="34" charset="0"/>
              </a:rPr>
              <a:t>από:</a:t>
            </a:r>
            <a:r>
              <a:rPr lang="el-GR" sz="2000" dirty="0">
                <a:solidFill>
                  <a:schemeClr val="accent5">
                    <a:lumMod val="10000"/>
                  </a:schemeClr>
                </a:solidFill>
                <a:latin typeface="Calibri" panose="020F0502020204030204" pitchFamily="34" charset="0"/>
                <a:cs typeface="Arial" panose="020B0604020202020204" pitchFamily="34" charset="0"/>
              </a:rPr>
              <a:t> Την Ευρωπαϊκή Επιτροπή (ΓΔ Ενέργειας) σε συνεργασία με την Ευρωπαϊκή Τράπεζα Επενδύσεων (ΕΙΒ</a:t>
            </a:r>
            <a:r>
              <a:rPr lang="el-GR" sz="2000" dirty="0" smtClean="0">
                <a:solidFill>
                  <a:schemeClr val="accent5">
                    <a:lumMod val="10000"/>
                  </a:schemeClr>
                </a:solidFill>
                <a:latin typeface="Calibri" panose="020F0502020204030204" pitchFamily="34" charset="0"/>
                <a:cs typeface="Arial" panose="020B0604020202020204" pitchFamily="34" charset="0"/>
              </a:rPr>
              <a:t>).</a:t>
            </a:r>
            <a:endParaRPr lang="en-US" sz="2400" dirty="0">
              <a:solidFill>
                <a:schemeClr val="accent5">
                  <a:lumMod val="10000"/>
                </a:schemeClr>
              </a:solidFill>
              <a:latin typeface="Calibri" panose="020F0502020204030204" pitchFamily="34" charset="0"/>
              <a:cs typeface="Arial" panose="020B0604020202020204" pitchFamily="34" charset="0"/>
            </a:endParaRPr>
          </a:p>
        </p:txBody>
      </p:sp>
      <p:sp>
        <p:nvSpPr>
          <p:cNvPr id="2" name="Τίτλος 1"/>
          <p:cNvSpPr>
            <a:spLocks noGrp="1"/>
          </p:cNvSpPr>
          <p:nvPr>
            <p:ph type="title"/>
          </p:nvPr>
        </p:nvSpPr>
        <p:spPr>
          <a:xfrm>
            <a:off x="395536" y="350624"/>
            <a:ext cx="8229600" cy="1066800"/>
          </a:xfrm>
        </p:spPr>
        <p:txBody>
          <a:bodyPr>
            <a:normAutofit/>
          </a:bodyPr>
          <a:lstStyle/>
          <a:p>
            <a:r>
              <a:rPr lang="en-US" sz="2400" b="1" dirty="0">
                <a:solidFill>
                  <a:schemeClr val="accent1">
                    <a:lumMod val="50000"/>
                  </a:schemeClr>
                </a:solidFill>
                <a:latin typeface="Arial" panose="020B0604020202020204" pitchFamily="34" charset="0"/>
                <a:cs typeface="Arial" panose="020B0604020202020204" pitchFamily="34" charset="0"/>
              </a:rPr>
              <a:t>ELENA (European Local </a:t>
            </a:r>
            <a:r>
              <a:rPr lang="en-US" sz="2400" b="1" dirty="0" err="1">
                <a:solidFill>
                  <a:schemeClr val="accent1">
                    <a:lumMod val="50000"/>
                  </a:schemeClr>
                </a:solidFill>
                <a:latin typeface="Arial" panose="020B0604020202020204" pitchFamily="34" charset="0"/>
                <a:cs typeface="Arial" panose="020B0604020202020204" pitchFamily="34" charset="0"/>
              </a:rPr>
              <a:t>ENergy</a:t>
            </a:r>
            <a:r>
              <a:rPr lang="en-US" sz="2400" b="1" dirty="0">
                <a:solidFill>
                  <a:schemeClr val="accent1">
                    <a:lumMod val="50000"/>
                  </a:schemeClr>
                </a:solidFill>
                <a:latin typeface="Arial" panose="020B0604020202020204" pitchFamily="34" charset="0"/>
                <a:cs typeface="Arial" panose="020B0604020202020204" pitchFamily="34" charset="0"/>
              </a:rPr>
              <a:t> Assistance)</a:t>
            </a:r>
            <a:endParaRPr lang="el-GR" sz="2400" b="1" dirty="0">
              <a:solidFill>
                <a:schemeClr val="accent1">
                  <a:lumMod val="50000"/>
                </a:schemeClr>
              </a:solidFill>
              <a:latin typeface="Arial" panose="020B0604020202020204" pitchFamily="34" charset="0"/>
              <a:cs typeface="Arial" panose="020B0604020202020204" pitchFamily="34" charset="0"/>
            </a:endParaRPr>
          </a:p>
        </p:txBody>
      </p:sp>
      <p:sp>
        <p:nvSpPr>
          <p:cNvPr id="4" name="Ορθογώνιο 3"/>
          <p:cNvSpPr/>
          <p:nvPr/>
        </p:nvSpPr>
        <p:spPr>
          <a:xfrm>
            <a:off x="2286000" y="2967335"/>
            <a:ext cx="4572000" cy="923330"/>
          </a:xfrm>
          <a:prstGeom prst="rect">
            <a:avLst/>
          </a:prstGeom>
        </p:spPr>
        <p:txBody>
          <a:bodyPr>
            <a:spAutoFit/>
          </a:bodyPr>
          <a:lstStyle/>
          <a:p>
            <a:pPr marL="64008" lvl="0">
              <a:spcBef>
                <a:spcPts val="300"/>
              </a:spcBef>
              <a:buClr>
                <a:schemeClr val="accent3"/>
              </a:buClr>
              <a:defRPr/>
            </a:pPr>
            <a:r>
              <a:rPr lang="el-GR" dirty="0">
                <a:solidFill>
                  <a:schemeClr val="bg1"/>
                </a:solidFill>
              </a:rPr>
              <a:t>Δημοτικά Έργα Ενεργειακής Αναβάθμισης : Όροι και Προϋποθέσεις Χρηματοδότησης </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98" y="3608"/>
            <a:ext cx="7986713"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89989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peta-logo"/>
          <p:cNvPicPr>
            <a:picLocks noChangeAspect="1" noChangeArrowheads="1"/>
          </p:cNvPicPr>
          <p:nvPr/>
        </p:nvPicPr>
        <p:blipFill>
          <a:blip r:embed="rId3" cstate="print"/>
          <a:srcRect/>
          <a:stretch>
            <a:fillRect/>
          </a:stretch>
        </p:blipFill>
        <p:spPr bwMode="auto">
          <a:xfrm>
            <a:off x="8100392" y="6093296"/>
            <a:ext cx="875931" cy="612000"/>
          </a:xfrm>
          <a:prstGeom prst="rect">
            <a:avLst/>
          </a:prstGeom>
          <a:noFill/>
        </p:spPr>
      </p:pic>
      <p:sp>
        <p:nvSpPr>
          <p:cNvPr id="2" name="Content Placeholder 1"/>
          <p:cNvSpPr>
            <a:spLocks noGrp="1"/>
          </p:cNvSpPr>
          <p:nvPr>
            <p:ph idx="1"/>
          </p:nvPr>
        </p:nvSpPr>
        <p:spPr>
          <a:xfrm>
            <a:off x="395536" y="1556792"/>
            <a:ext cx="8496944" cy="4896544"/>
          </a:xfrm>
        </p:spPr>
        <p:txBody>
          <a:bodyPr>
            <a:noAutofit/>
          </a:bodyPr>
          <a:lstStyle/>
          <a:p>
            <a:pPr marL="0" indent="0" algn="just">
              <a:buNone/>
            </a:pPr>
            <a:r>
              <a:rPr lang="el-GR" sz="2000" dirty="0">
                <a:solidFill>
                  <a:schemeClr val="accent1">
                    <a:lumMod val="10000"/>
                  </a:schemeClr>
                </a:solidFill>
                <a:latin typeface="Calibri" panose="020F0502020204030204" pitchFamily="34" charset="0"/>
                <a:cs typeface="Arial" panose="020B0604020202020204" pitchFamily="34" charset="0"/>
              </a:rPr>
              <a:t>Το ELENA χρηματοδοτεί </a:t>
            </a:r>
            <a:r>
              <a:rPr lang="el-GR" sz="2000" b="1" dirty="0">
                <a:solidFill>
                  <a:schemeClr val="accent1">
                    <a:lumMod val="10000"/>
                  </a:schemeClr>
                </a:solidFill>
                <a:latin typeface="Calibri" panose="020F0502020204030204" pitchFamily="34" charset="0"/>
                <a:cs typeface="Arial" panose="020B0604020202020204" pitchFamily="34" charset="0"/>
              </a:rPr>
              <a:t>μέχρι και το 90% των δράσεων </a:t>
            </a:r>
            <a:r>
              <a:rPr lang="el-GR" sz="2000" dirty="0">
                <a:solidFill>
                  <a:schemeClr val="accent1">
                    <a:lumMod val="10000"/>
                  </a:schemeClr>
                </a:solidFill>
                <a:latin typeface="Calibri" panose="020F0502020204030204" pitchFamily="34" charset="0"/>
                <a:cs typeface="Arial" panose="020B0604020202020204" pitchFamily="34" charset="0"/>
              </a:rPr>
              <a:t>που απαιτούνται για την ωρίμανση του </a:t>
            </a:r>
            <a:r>
              <a:rPr lang="el-GR" sz="2000" dirty="0" smtClean="0">
                <a:solidFill>
                  <a:schemeClr val="accent1">
                    <a:lumMod val="10000"/>
                  </a:schemeClr>
                </a:solidFill>
                <a:latin typeface="Calibri" panose="020F0502020204030204" pitchFamily="34" charset="0"/>
                <a:cs typeface="Arial" panose="020B0604020202020204" pitchFamily="34" charset="0"/>
              </a:rPr>
              <a:t>έργου</a:t>
            </a:r>
            <a:endParaRPr lang="el-GR" sz="2000" dirty="0">
              <a:solidFill>
                <a:schemeClr val="accent1">
                  <a:lumMod val="10000"/>
                </a:schemeClr>
              </a:solidFill>
              <a:latin typeface="Calibri" panose="020F0502020204030204" pitchFamily="34" charset="0"/>
              <a:cs typeface="Arial" panose="020B0604020202020204" pitchFamily="34" charset="0"/>
            </a:endParaRPr>
          </a:p>
          <a:p>
            <a:pPr marL="0" indent="0" algn="just">
              <a:buNone/>
            </a:pPr>
            <a:r>
              <a:rPr lang="el-GR" sz="2000" b="1" dirty="0">
                <a:solidFill>
                  <a:schemeClr val="accent1">
                    <a:lumMod val="10000"/>
                  </a:schemeClr>
                </a:solidFill>
                <a:latin typeface="Calibri" panose="020F0502020204030204" pitchFamily="34" charset="0"/>
                <a:cs typeface="Arial" panose="020B0604020202020204" pitchFamily="34" charset="0"/>
              </a:rPr>
              <a:t>Επιλέξιμες Δαπάνες </a:t>
            </a:r>
            <a:r>
              <a:rPr lang="el-GR" sz="2000" dirty="0">
                <a:solidFill>
                  <a:schemeClr val="accent1">
                    <a:lumMod val="10000"/>
                  </a:schemeClr>
                </a:solidFill>
                <a:latin typeface="Calibri" panose="020F0502020204030204" pitchFamily="34" charset="0"/>
                <a:cs typeface="Arial" panose="020B0604020202020204" pitchFamily="34" charset="0"/>
              </a:rPr>
              <a:t>για το ELENA είναι αυτές που είναι αναγκαίες για την προετοιμασία, την εφαρμογή και τη χρηματοδότηση ενός επενδυτικού προγράμματος. Ενδεικτικά αναφέρονται:</a:t>
            </a:r>
          </a:p>
          <a:p>
            <a:pPr algn="just">
              <a:buFont typeface="Wingdings" panose="05000000000000000000" pitchFamily="2" charset="2"/>
              <a:buChar char="Ø"/>
            </a:pPr>
            <a:r>
              <a:rPr lang="el-GR" sz="2000" dirty="0">
                <a:solidFill>
                  <a:schemeClr val="accent1">
                    <a:lumMod val="10000"/>
                  </a:schemeClr>
                </a:solidFill>
                <a:latin typeface="Calibri" panose="020F0502020204030204" pitchFamily="34" charset="0"/>
                <a:cs typeface="Arial" panose="020B0604020202020204" pitchFamily="34" charset="0"/>
              </a:rPr>
              <a:t>Κόστος επιπλέον προσωπικού αν απαιτείται για τις ανάγκες του έργου</a:t>
            </a:r>
          </a:p>
          <a:p>
            <a:pPr algn="just">
              <a:buFont typeface="Wingdings" panose="05000000000000000000" pitchFamily="2" charset="2"/>
              <a:buChar char="Ø"/>
            </a:pPr>
            <a:r>
              <a:rPr lang="el-GR" sz="2000" dirty="0">
                <a:solidFill>
                  <a:schemeClr val="accent1">
                    <a:lumMod val="10000"/>
                  </a:schemeClr>
                </a:solidFill>
                <a:latin typeface="Calibri" panose="020F0502020204030204" pitchFamily="34" charset="0"/>
                <a:cs typeface="Arial" panose="020B0604020202020204" pitchFamily="34" charset="0"/>
              </a:rPr>
              <a:t>Έρευνες Αγοράς</a:t>
            </a:r>
          </a:p>
          <a:p>
            <a:pPr algn="just">
              <a:buFont typeface="Wingdings" panose="05000000000000000000" pitchFamily="2" charset="2"/>
              <a:buChar char="Ø"/>
            </a:pPr>
            <a:r>
              <a:rPr lang="el-GR" sz="2000" dirty="0">
                <a:solidFill>
                  <a:schemeClr val="accent1">
                    <a:lumMod val="10000"/>
                  </a:schemeClr>
                </a:solidFill>
                <a:latin typeface="Calibri" panose="020F0502020204030204" pitchFamily="34" charset="0"/>
                <a:cs typeface="Arial" panose="020B0604020202020204" pitchFamily="34" charset="0"/>
              </a:rPr>
              <a:t>Τεχνοοικονομικές Μελέτες και Μελέτες Σκοπιμότητας</a:t>
            </a:r>
          </a:p>
          <a:p>
            <a:pPr algn="just">
              <a:buFont typeface="Wingdings" panose="05000000000000000000" pitchFamily="2" charset="2"/>
              <a:buChar char="Ø"/>
            </a:pPr>
            <a:r>
              <a:rPr lang="el-GR" sz="2000" dirty="0">
                <a:solidFill>
                  <a:schemeClr val="accent1">
                    <a:lumMod val="10000"/>
                  </a:schemeClr>
                </a:solidFill>
                <a:latin typeface="Calibri" panose="020F0502020204030204" pitchFamily="34" charset="0"/>
                <a:cs typeface="Arial" panose="020B0604020202020204" pitchFamily="34" charset="0"/>
              </a:rPr>
              <a:t>Ενεργειακούς Ελέγχους</a:t>
            </a:r>
          </a:p>
          <a:p>
            <a:pPr algn="just">
              <a:buFont typeface="Wingdings" panose="05000000000000000000" pitchFamily="2" charset="2"/>
              <a:buChar char="Ø"/>
            </a:pPr>
            <a:r>
              <a:rPr lang="el-GR" sz="2000" dirty="0">
                <a:solidFill>
                  <a:schemeClr val="accent1">
                    <a:lumMod val="10000"/>
                  </a:schemeClr>
                </a:solidFill>
                <a:latin typeface="Calibri" panose="020F0502020204030204" pitchFamily="34" charset="0"/>
                <a:cs typeface="Arial" panose="020B0604020202020204" pitchFamily="34" charset="0"/>
              </a:rPr>
              <a:t>Τεύχη Δημοπράτησης</a:t>
            </a:r>
          </a:p>
          <a:p>
            <a:pPr algn="just">
              <a:buFont typeface="Wingdings" panose="05000000000000000000" pitchFamily="2" charset="2"/>
              <a:buChar char="Ø"/>
            </a:pPr>
            <a:r>
              <a:rPr lang="el-GR" sz="2000" dirty="0">
                <a:solidFill>
                  <a:schemeClr val="accent1">
                    <a:lumMod val="10000"/>
                  </a:schemeClr>
                </a:solidFill>
                <a:latin typeface="Calibri" panose="020F0502020204030204" pitchFamily="34" charset="0"/>
                <a:cs typeface="Arial" panose="020B0604020202020204" pitchFamily="34" charset="0"/>
              </a:rPr>
              <a:t>Διαγωνιστική διαδικασία κ.ά</a:t>
            </a:r>
            <a:r>
              <a:rPr lang="el-GR" sz="2000" dirty="0" smtClean="0">
                <a:solidFill>
                  <a:schemeClr val="accent1">
                    <a:lumMod val="10000"/>
                  </a:schemeClr>
                </a:solidFill>
                <a:latin typeface="Calibri" panose="020F0502020204030204" pitchFamily="34" charset="0"/>
                <a:cs typeface="Arial" panose="020B0604020202020204" pitchFamily="34" charset="0"/>
              </a:rPr>
              <a:t>.</a:t>
            </a:r>
          </a:p>
          <a:p>
            <a:pPr marL="0" indent="0" algn="just">
              <a:buNone/>
            </a:pPr>
            <a:r>
              <a:rPr lang="el-GR" sz="2000" dirty="0" smtClean="0">
                <a:solidFill>
                  <a:schemeClr val="accent1">
                    <a:lumMod val="10000"/>
                  </a:schemeClr>
                </a:solidFill>
                <a:latin typeface="Calibri" panose="020F0502020204030204" pitchFamily="34" charset="0"/>
                <a:cs typeface="Arial" panose="020B0604020202020204" pitchFamily="34" charset="0"/>
              </a:rPr>
              <a:t>Χρηματοδοτεί </a:t>
            </a:r>
            <a:r>
              <a:rPr lang="el-GR" sz="2000" b="1" dirty="0">
                <a:solidFill>
                  <a:schemeClr val="accent1">
                    <a:lumMod val="10000"/>
                  </a:schemeClr>
                </a:solidFill>
                <a:latin typeface="Calibri" panose="020F0502020204030204" pitchFamily="34" charset="0"/>
                <a:cs typeface="Arial" panose="020B0604020202020204" pitchFamily="34" charset="0"/>
              </a:rPr>
              <a:t>μόνο την τεχνική υποστήριξη</a:t>
            </a:r>
            <a:r>
              <a:rPr lang="el-GR" sz="2000" dirty="0">
                <a:solidFill>
                  <a:schemeClr val="accent1">
                    <a:lumMod val="10000"/>
                  </a:schemeClr>
                </a:solidFill>
                <a:latin typeface="Calibri" panose="020F0502020204030204" pitchFamily="34" charset="0"/>
                <a:cs typeface="Arial" panose="020B0604020202020204" pitchFamily="34" charset="0"/>
              </a:rPr>
              <a:t>. Τα επενδυτικά προγράμματα θα πρέπει να υλοποιηθούν μέσω άλλων μέσων (π.χ. Δάνεια, ίδιοι πόροι, διαρθρωτικά ταμεία κλπ</a:t>
            </a:r>
            <a:r>
              <a:rPr lang="el-GR" sz="2000" dirty="0" smtClean="0">
                <a:solidFill>
                  <a:schemeClr val="accent1">
                    <a:lumMod val="10000"/>
                  </a:schemeClr>
                </a:solidFill>
                <a:latin typeface="Calibri" panose="020F0502020204030204" pitchFamily="34" charset="0"/>
                <a:cs typeface="Arial" panose="020B0604020202020204" pitchFamily="34" charset="0"/>
              </a:rPr>
              <a:t>)</a:t>
            </a:r>
            <a:endParaRPr lang="el-GR" sz="2000" dirty="0">
              <a:solidFill>
                <a:schemeClr val="accent1">
                  <a:lumMod val="10000"/>
                </a:schemeClr>
              </a:solidFill>
              <a:latin typeface="Calibri" panose="020F0502020204030204" pitchFamily="34" charset="0"/>
              <a:cs typeface="Arial" panose="020B0604020202020204" pitchFamily="34" charset="0"/>
            </a:endParaRPr>
          </a:p>
        </p:txBody>
      </p:sp>
      <p:sp>
        <p:nvSpPr>
          <p:cNvPr id="4" name="Τίτλος 3"/>
          <p:cNvSpPr>
            <a:spLocks noGrp="1"/>
          </p:cNvSpPr>
          <p:nvPr>
            <p:ph type="title"/>
          </p:nvPr>
        </p:nvSpPr>
        <p:spPr>
          <a:xfrm>
            <a:off x="457200" y="386696"/>
            <a:ext cx="8229600" cy="1066800"/>
          </a:xfrm>
        </p:spPr>
        <p:txBody>
          <a:bodyPr>
            <a:normAutofit/>
          </a:bodyPr>
          <a:lstStyle/>
          <a:p>
            <a:r>
              <a:rPr lang="en-US" sz="2400" b="1" i="1" dirty="0" smtClean="0">
                <a:solidFill>
                  <a:schemeClr val="accent1">
                    <a:lumMod val="50000"/>
                  </a:schemeClr>
                </a:solidFill>
                <a:latin typeface="Arial" panose="020B0604020202020204" pitchFamily="34" charset="0"/>
                <a:cs typeface="Arial" panose="020B0604020202020204" pitchFamily="34" charset="0"/>
              </a:rPr>
              <a:t>ELENA</a:t>
            </a:r>
            <a:r>
              <a:rPr lang="en-US" sz="2400" b="1" dirty="0" smtClean="0">
                <a:solidFill>
                  <a:schemeClr val="accent1">
                    <a:lumMod val="50000"/>
                  </a:schemeClr>
                </a:solidFill>
                <a:latin typeface="Arial" panose="020B0604020202020204" pitchFamily="34" charset="0"/>
                <a:cs typeface="Arial" panose="020B0604020202020204" pitchFamily="34" charset="0"/>
              </a:rPr>
              <a:t>: </a:t>
            </a:r>
            <a:r>
              <a:rPr lang="el-GR" sz="2400" b="1" dirty="0" smtClean="0">
                <a:solidFill>
                  <a:schemeClr val="accent1">
                    <a:lumMod val="50000"/>
                  </a:schemeClr>
                </a:solidFill>
                <a:latin typeface="Arial" panose="020B0604020202020204" pitchFamily="34" charset="0"/>
                <a:cs typeface="Arial" panose="020B0604020202020204" pitchFamily="34" charset="0"/>
              </a:rPr>
              <a:t>Όροι </a:t>
            </a:r>
            <a:r>
              <a:rPr lang="el-GR" sz="2400" b="1" dirty="0">
                <a:solidFill>
                  <a:schemeClr val="accent1">
                    <a:lumMod val="50000"/>
                  </a:schemeClr>
                </a:solidFill>
                <a:latin typeface="Arial" panose="020B0604020202020204" pitchFamily="34" charset="0"/>
                <a:cs typeface="Arial" panose="020B0604020202020204" pitchFamily="34" charset="0"/>
              </a:rPr>
              <a:t>και Κριτήρια Χρηματοδότησης (</a:t>
            </a:r>
            <a:r>
              <a:rPr lang="el-GR" sz="2400" b="1" dirty="0" smtClean="0">
                <a:solidFill>
                  <a:schemeClr val="accent1">
                    <a:lumMod val="50000"/>
                  </a:schemeClr>
                </a:solidFill>
                <a:latin typeface="Arial" panose="020B0604020202020204" pitchFamily="34" charset="0"/>
                <a:cs typeface="Arial" panose="020B0604020202020204" pitchFamily="34" charset="0"/>
              </a:rPr>
              <a:t>1/</a:t>
            </a:r>
            <a:r>
              <a:rPr lang="el-GR" sz="2400" b="1" dirty="0">
                <a:solidFill>
                  <a:schemeClr val="accent1">
                    <a:lumMod val="50000"/>
                  </a:schemeClr>
                </a:solidFill>
                <a:latin typeface="Arial" panose="020B0604020202020204" pitchFamily="34" charset="0"/>
                <a:cs typeface="Arial" panose="020B0604020202020204" pitchFamily="34" charset="0"/>
              </a:rPr>
              <a:t>2</a:t>
            </a:r>
            <a:r>
              <a:rPr lang="el-GR" sz="2400" b="1" dirty="0" smtClean="0">
                <a:solidFill>
                  <a:schemeClr val="accent1">
                    <a:lumMod val="50000"/>
                  </a:schemeClr>
                </a:solidFill>
                <a:latin typeface="Arial" panose="020B0604020202020204" pitchFamily="34" charset="0"/>
                <a:cs typeface="Arial" panose="020B0604020202020204" pitchFamily="34" charset="0"/>
              </a:rPr>
              <a:t>)</a:t>
            </a:r>
            <a:endParaRPr lang="el-GR" sz="2400" b="1" dirty="0">
              <a:solidFill>
                <a:schemeClr val="accent1">
                  <a:lumMod val="50000"/>
                </a:schemeClr>
              </a:solidFill>
              <a:latin typeface="Arial" panose="020B0604020202020204" pitchFamily="34" charset="0"/>
              <a:cs typeface="Arial" panose="020B0604020202020204" pitchFamily="34" charset="0"/>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096" y="0"/>
            <a:ext cx="7986713"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90826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56792"/>
            <a:ext cx="8229600" cy="4824536"/>
          </a:xfrm>
        </p:spPr>
        <p:txBody>
          <a:bodyPr>
            <a:noAutofit/>
          </a:bodyPr>
          <a:lstStyle/>
          <a:p>
            <a:pPr algn="just">
              <a:buFont typeface="Wingdings" panose="05000000000000000000" pitchFamily="2" charset="2"/>
              <a:buChar char="v"/>
            </a:pPr>
            <a:r>
              <a:rPr lang="el-GR" sz="2000" b="1" dirty="0">
                <a:solidFill>
                  <a:schemeClr val="accent1">
                    <a:lumMod val="10000"/>
                  </a:schemeClr>
                </a:solidFill>
                <a:latin typeface="Calibri" panose="020F0502020204030204" pitchFamily="34" charset="0"/>
                <a:cs typeface="Arial" panose="020B0604020202020204" pitchFamily="34" charset="0"/>
              </a:rPr>
              <a:t>Δικαιούχοι είναι οι τοπικές και περιφερειακές αρχές.</a:t>
            </a:r>
          </a:p>
          <a:p>
            <a:pPr algn="just">
              <a:buFont typeface="Wingdings" panose="05000000000000000000" pitchFamily="2" charset="2"/>
              <a:buChar char="v"/>
            </a:pPr>
            <a:r>
              <a:rPr lang="el-GR" sz="2000" dirty="0">
                <a:solidFill>
                  <a:schemeClr val="accent1">
                    <a:lumMod val="10000"/>
                  </a:schemeClr>
                </a:solidFill>
                <a:latin typeface="Calibri" panose="020F0502020204030204" pitchFamily="34" charset="0"/>
                <a:cs typeface="Arial" panose="020B0604020202020204" pitchFamily="34" charset="0"/>
              </a:rPr>
              <a:t>Μέγιστη διάρκεια ενός έργου που θα χρηματοδοτηθεί από το ELENA είναι 3 χρόνια</a:t>
            </a:r>
          </a:p>
          <a:p>
            <a:pPr algn="just">
              <a:buFont typeface="Wingdings" panose="05000000000000000000" pitchFamily="2" charset="2"/>
              <a:buChar char="v"/>
            </a:pPr>
            <a:r>
              <a:rPr lang="el-GR" sz="2000" dirty="0">
                <a:solidFill>
                  <a:schemeClr val="accent1">
                    <a:lumMod val="10000"/>
                  </a:schemeClr>
                </a:solidFill>
                <a:latin typeface="Calibri" panose="020F0502020204030204" pitchFamily="34" charset="0"/>
                <a:cs typeface="Arial" panose="020B0604020202020204" pitchFamily="34" charset="0"/>
              </a:rPr>
              <a:t>Δυνητικό </a:t>
            </a:r>
            <a:r>
              <a:rPr lang="el-GR" sz="2000" b="1" dirty="0">
                <a:solidFill>
                  <a:schemeClr val="accent1">
                    <a:lumMod val="10000"/>
                  </a:schemeClr>
                </a:solidFill>
                <a:latin typeface="Calibri" panose="020F0502020204030204" pitchFamily="34" charset="0"/>
                <a:cs typeface="Arial" panose="020B0604020202020204" pitchFamily="34" charset="0"/>
              </a:rPr>
              <a:t>χρηματοδοτικό ενδιαφέρον </a:t>
            </a:r>
            <a:r>
              <a:rPr lang="el-GR" sz="2000" dirty="0">
                <a:solidFill>
                  <a:schemeClr val="accent1">
                    <a:lumMod val="10000"/>
                  </a:schemeClr>
                </a:solidFill>
                <a:latin typeface="Calibri" panose="020F0502020204030204" pitchFamily="34" charset="0"/>
                <a:cs typeface="Arial" panose="020B0604020202020204" pitchFamily="34" charset="0"/>
              </a:rPr>
              <a:t>του επενδυτικού προγράμματος</a:t>
            </a:r>
          </a:p>
          <a:p>
            <a:pPr algn="just">
              <a:buFont typeface="Wingdings" panose="05000000000000000000" pitchFamily="2" charset="2"/>
              <a:buChar char="v"/>
            </a:pPr>
            <a:r>
              <a:rPr lang="el-GR" sz="2000" dirty="0">
                <a:solidFill>
                  <a:schemeClr val="accent1">
                    <a:lumMod val="10000"/>
                  </a:schemeClr>
                </a:solidFill>
                <a:latin typeface="Calibri" panose="020F0502020204030204" pitchFamily="34" charset="0"/>
                <a:cs typeface="Arial" panose="020B0604020202020204" pitchFamily="34" charset="0"/>
              </a:rPr>
              <a:t>Οικονομική και Τεχνική </a:t>
            </a:r>
            <a:r>
              <a:rPr lang="el-GR" sz="2000" b="1" u="sng" dirty="0">
                <a:solidFill>
                  <a:schemeClr val="accent1">
                    <a:lumMod val="10000"/>
                  </a:schemeClr>
                </a:solidFill>
                <a:latin typeface="Calibri" panose="020F0502020204030204" pitchFamily="34" charset="0"/>
                <a:cs typeface="Arial" panose="020B0604020202020204" pitchFamily="34" charset="0"/>
              </a:rPr>
              <a:t>ικανότητα του φορέα </a:t>
            </a:r>
            <a:r>
              <a:rPr lang="el-GR" sz="2000" dirty="0">
                <a:solidFill>
                  <a:schemeClr val="accent1">
                    <a:lumMod val="10000"/>
                  </a:schemeClr>
                </a:solidFill>
                <a:latin typeface="Calibri" panose="020F0502020204030204" pitchFamily="34" charset="0"/>
                <a:cs typeface="Arial" panose="020B0604020202020204" pitchFamily="34" charset="0"/>
              </a:rPr>
              <a:t>να εκτελέσει και να ολοκληρώσει το έργο</a:t>
            </a:r>
          </a:p>
          <a:p>
            <a:pPr algn="just">
              <a:buFont typeface="Wingdings" panose="05000000000000000000" pitchFamily="2" charset="2"/>
              <a:buChar char="v"/>
            </a:pPr>
            <a:r>
              <a:rPr lang="el-GR" sz="2000" dirty="0">
                <a:solidFill>
                  <a:schemeClr val="accent1">
                    <a:lumMod val="10000"/>
                  </a:schemeClr>
                </a:solidFill>
                <a:latin typeface="Calibri" panose="020F0502020204030204" pitchFamily="34" charset="0"/>
                <a:cs typeface="Arial" panose="020B0604020202020204" pitchFamily="34" charset="0"/>
              </a:rPr>
              <a:t>Αναμενόμενη συμβολή στην </a:t>
            </a:r>
            <a:r>
              <a:rPr lang="el-GR" sz="2000" b="1" dirty="0">
                <a:solidFill>
                  <a:schemeClr val="accent1">
                    <a:lumMod val="10000"/>
                  </a:schemeClr>
                </a:solidFill>
                <a:latin typeface="Calibri" panose="020F0502020204030204" pitchFamily="34" charset="0"/>
                <a:cs typeface="Arial" panose="020B0604020202020204" pitchFamily="34" charset="0"/>
              </a:rPr>
              <a:t>επίτευξη των στόχων της «20-20-20» και του Σχεδίου Δράσης στα πλαίσια του ΣΥΜΦΩΝΟΥ ΤΩΝ ΔΗΜΑΡΧΩΝ.</a:t>
            </a:r>
          </a:p>
          <a:p>
            <a:pPr marL="0" indent="0" algn="just">
              <a:lnSpc>
                <a:spcPct val="150000"/>
              </a:lnSpc>
              <a:buNone/>
            </a:pPr>
            <a:r>
              <a:rPr lang="el-GR" sz="2000" b="1" u="sng" dirty="0" smtClean="0">
                <a:solidFill>
                  <a:schemeClr val="accent1">
                    <a:lumMod val="10000"/>
                  </a:schemeClr>
                </a:solidFill>
                <a:latin typeface="Calibri" panose="020F0502020204030204" pitchFamily="34" charset="0"/>
                <a:cs typeface="Arial" panose="020B0604020202020204" pitchFamily="34" charset="0"/>
              </a:rPr>
              <a:t>Συντελεστής </a:t>
            </a:r>
            <a:r>
              <a:rPr lang="el-GR" sz="2000" b="1" u="sng" dirty="0">
                <a:solidFill>
                  <a:schemeClr val="accent1">
                    <a:lumMod val="10000"/>
                  </a:schemeClr>
                </a:solidFill>
                <a:latin typeface="Calibri" panose="020F0502020204030204" pitchFamily="34" charset="0"/>
                <a:cs typeface="Arial" panose="020B0604020202020204" pitchFamily="34" charset="0"/>
              </a:rPr>
              <a:t>Μόχλευσης (ελάχιστο </a:t>
            </a:r>
            <a:r>
              <a:rPr lang="el-GR" sz="2000" b="1" u="sng" dirty="0">
                <a:latin typeface="Calibri" panose="020F0502020204030204" pitchFamily="34" charset="0"/>
                <a:cs typeface="Arial" panose="020B0604020202020204" pitchFamily="34" charset="0"/>
              </a:rPr>
              <a:t>25)</a:t>
            </a:r>
            <a:r>
              <a:rPr lang="el-GR" sz="2000" b="1" i="1" dirty="0">
                <a:effectLst>
                  <a:outerShdw blurRad="38100" dist="38100" dir="2700000" algn="tl">
                    <a:srgbClr val="000000">
                      <a:alpha val="43137"/>
                    </a:srgbClr>
                  </a:outerShdw>
                </a:effectLst>
                <a:latin typeface="Calibri" panose="020F0502020204030204" pitchFamily="34" charset="0"/>
                <a:cs typeface="Arial" panose="020B0604020202020204" pitchFamily="34" charset="0"/>
              </a:rPr>
              <a:t>Το ύψος της επένδυσης θα πρέπει να είναι τουλάχιστον 25 φορές του ύψους της αιτούμενης Τεχνικής Βοήθειας από το ELENA. </a:t>
            </a:r>
          </a:p>
          <a:p>
            <a:pPr algn="just">
              <a:lnSpc>
                <a:spcPct val="150000"/>
              </a:lnSpc>
              <a:buFont typeface="Wingdings" panose="05000000000000000000" pitchFamily="2" charset="2"/>
              <a:buChar char="v"/>
            </a:pPr>
            <a:r>
              <a:rPr lang="el-GR" sz="2000" b="1" i="1" dirty="0">
                <a:solidFill>
                  <a:srgbClr val="FF0000"/>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Επενδυτικά σχέδια άνω των 30 εκ €</a:t>
            </a:r>
            <a:endParaRPr lang="en-US" sz="2400" b="1" i="1" dirty="0">
              <a:solidFill>
                <a:srgbClr val="FF0000"/>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endParaRPr>
          </a:p>
          <a:p>
            <a:pPr algn="just">
              <a:buFont typeface="Wingdings" panose="05000000000000000000" pitchFamily="2" charset="2"/>
              <a:buChar char="Ø"/>
            </a:pPr>
            <a:endParaRPr lang="en-US" sz="2000" dirty="0" smtClean="0">
              <a:solidFill>
                <a:schemeClr val="accent1">
                  <a:lumMod val="10000"/>
                </a:schemeClr>
              </a:solidFill>
              <a:latin typeface="Calibri" panose="020F0502020204030204" pitchFamily="34" charset="0"/>
              <a:cs typeface="Arial" panose="020B0604020202020204" pitchFamily="34" charset="0"/>
            </a:endParaRPr>
          </a:p>
        </p:txBody>
      </p:sp>
      <p:pic>
        <p:nvPicPr>
          <p:cNvPr id="7" name="Picture 6" descr="peta-logo"/>
          <p:cNvPicPr>
            <a:picLocks noChangeAspect="1" noChangeArrowheads="1"/>
          </p:cNvPicPr>
          <p:nvPr/>
        </p:nvPicPr>
        <p:blipFill>
          <a:blip r:embed="rId2" cstate="print"/>
          <a:srcRect/>
          <a:stretch>
            <a:fillRect/>
          </a:stretch>
        </p:blipFill>
        <p:spPr bwMode="auto">
          <a:xfrm>
            <a:off x="8100392" y="6021288"/>
            <a:ext cx="875931" cy="612000"/>
          </a:xfrm>
          <a:prstGeom prst="rect">
            <a:avLst/>
          </a:prstGeom>
          <a:noFill/>
        </p:spPr>
      </p:pic>
      <p:sp>
        <p:nvSpPr>
          <p:cNvPr id="2" name="Τίτλος 1"/>
          <p:cNvSpPr>
            <a:spLocks noGrp="1"/>
          </p:cNvSpPr>
          <p:nvPr>
            <p:ph type="title"/>
          </p:nvPr>
        </p:nvSpPr>
        <p:spPr>
          <a:xfrm>
            <a:off x="251520" y="476672"/>
            <a:ext cx="8229600" cy="1066800"/>
          </a:xfrm>
        </p:spPr>
        <p:txBody>
          <a:bodyPr>
            <a:normAutofit/>
          </a:bodyPr>
          <a:lstStyle/>
          <a:p>
            <a:r>
              <a:rPr lang="en-US" sz="2400" b="1" i="1" dirty="0">
                <a:solidFill>
                  <a:schemeClr val="accent1">
                    <a:lumMod val="50000"/>
                  </a:schemeClr>
                </a:solidFill>
                <a:latin typeface="Arial" panose="020B0604020202020204" pitchFamily="34" charset="0"/>
                <a:cs typeface="Arial" panose="020B0604020202020204" pitchFamily="34" charset="0"/>
              </a:rPr>
              <a:t>ELENA</a:t>
            </a:r>
            <a:r>
              <a:rPr lang="en-US" sz="2400" b="1" dirty="0">
                <a:solidFill>
                  <a:schemeClr val="accent1">
                    <a:lumMod val="50000"/>
                  </a:schemeClr>
                </a:solidFill>
                <a:latin typeface="Arial" panose="020B0604020202020204" pitchFamily="34" charset="0"/>
                <a:cs typeface="Arial" panose="020B0604020202020204" pitchFamily="34" charset="0"/>
              </a:rPr>
              <a:t>: </a:t>
            </a:r>
            <a:r>
              <a:rPr lang="el-GR" sz="2400" b="1" dirty="0" smtClean="0">
                <a:solidFill>
                  <a:schemeClr val="accent1">
                    <a:lumMod val="50000"/>
                  </a:schemeClr>
                </a:solidFill>
                <a:latin typeface="Arial" panose="020B0604020202020204" pitchFamily="34" charset="0"/>
                <a:cs typeface="Arial" panose="020B0604020202020204" pitchFamily="34" charset="0"/>
              </a:rPr>
              <a:t>Όροι </a:t>
            </a:r>
            <a:r>
              <a:rPr lang="el-GR" sz="2400" b="1" dirty="0">
                <a:solidFill>
                  <a:schemeClr val="accent1">
                    <a:lumMod val="50000"/>
                  </a:schemeClr>
                </a:solidFill>
                <a:latin typeface="Arial" panose="020B0604020202020204" pitchFamily="34" charset="0"/>
                <a:cs typeface="Arial" panose="020B0604020202020204" pitchFamily="34" charset="0"/>
              </a:rPr>
              <a:t>και Κριτήρια Χρηματοδότησης (</a:t>
            </a:r>
            <a:r>
              <a:rPr lang="en-US" sz="2400" b="1" dirty="0">
                <a:solidFill>
                  <a:schemeClr val="accent1">
                    <a:lumMod val="50000"/>
                  </a:schemeClr>
                </a:solidFill>
                <a:latin typeface="Arial" panose="020B0604020202020204" pitchFamily="34" charset="0"/>
                <a:cs typeface="Arial" panose="020B0604020202020204" pitchFamily="34" charset="0"/>
              </a:rPr>
              <a:t>2</a:t>
            </a:r>
            <a:r>
              <a:rPr lang="el-GR" sz="2400" b="1" dirty="0" smtClean="0">
                <a:solidFill>
                  <a:schemeClr val="accent1">
                    <a:lumMod val="50000"/>
                  </a:schemeClr>
                </a:solidFill>
                <a:latin typeface="Arial" panose="020B0604020202020204" pitchFamily="34" charset="0"/>
                <a:cs typeface="Arial" panose="020B0604020202020204" pitchFamily="34" charset="0"/>
              </a:rPr>
              <a:t>/</a:t>
            </a:r>
            <a:r>
              <a:rPr lang="en-US" sz="2400" b="1" dirty="0">
                <a:solidFill>
                  <a:schemeClr val="accent1">
                    <a:lumMod val="50000"/>
                  </a:schemeClr>
                </a:solidFill>
                <a:latin typeface="Arial" panose="020B0604020202020204" pitchFamily="34" charset="0"/>
                <a:cs typeface="Arial" panose="020B0604020202020204" pitchFamily="34" charset="0"/>
              </a:rPr>
              <a:t>2</a:t>
            </a:r>
            <a:r>
              <a:rPr lang="el-GR" sz="2400" b="1" dirty="0" smtClean="0">
                <a:solidFill>
                  <a:schemeClr val="accent1">
                    <a:lumMod val="50000"/>
                  </a:schemeClr>
                </a:solidFill>
                <a:latin typeface="Arial" panose="020B0604020202020204" pitchFamily="34" charset="0"/>
                <a:cs typeface="Arial" panose="020B0604020202020204" pitchFamily="34" charset="0"/>
              </a:rPr>
              <a:t>)</a:t>
            </a:r>
            <a:endParaRPr lang="el-GR" sz="2400" b="1" dirty="0">
              <a:solidFill>
                <a:schemeClr val="accent1">
                  <a:lumMod val="50000"/>
                </a:schemeClr>
              </a:solidFill>
              <a:latin typeface="Arial" panose="020B0604020202020204" pitchFamily="34" charset="0"/>
              <a:cs typeface="Arial" panose="020B0604020202020204" pitchFamily="34"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150" y="0"/>
            <a:ext cx="7986713"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608609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4" descr="peta-logo"/>
          <p:cNvPicPr>
            <a:picLocks noChangeAspect="1" noChangeArrowheads="1"/>
          </p:cNvPicPr>
          <p:nvPr/>
        </p:nvPicPr>
        <p:blipFill>
          <a:blip r:embed="rId3" cstate="print"/>
          <a:srcRect/>
          <a:stretch>
            <a:fillRect/>
          </a:stretch>
        </p:blipFill>
        <p:spPr bwMode="auto">
          <a:xfrm>
            <a:off x="7978617" y="6093296"/>
            <a:ext cx="875931" cy="612000"/>
          </a:xfrm>
          <a:prstGeom prst="rect">
            <a:avLst/>
          </a:prstGeom>
          <a:noFill/>
        </p:spPr>
      </p:pic>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sp>
        <p:nvSpPr>
          <p:cNvPr id="10" name="Content Placeholder 6"/>
          <p:cNvSpPr>
            <a:spLocks noGrp="1"/>
          </p:cNvSpPr>
          <p:nvPr>
            <p:ph idx="1"/>
          </p:nvPr>
        </p:nvSpPr>
        <p:spPr>
          <a:xfrm>
            <a:off x="388064" y="1700808"/>
            <a:ext cx="8507288" cy="4824536"/>
          </a:xfrm>
        </p:spPr>
        <p:txBody>
          <a:bodyPr>
            <a:normAutofit fontScale="92500"/>
          </a:bodyPr>
          <a:lstStyle/>
          <a:p>
            <a:pPr marL="0" indent="0" algn="just">
              <a:lnSpc>
                <a:spcPct val="150000"/>
              </a:lnSpc>
              <a:buNone/>
            </a:pPr>
            <a:r>
              <a:rPr lang="el-GR" sz="1600" b="1" u="sng" dirty="0">
                <a:solidFill>
                  <a:schemeClr val="accent5">
                    <a:lumMod val="10000"/>
                  </a:schemeClr>
                </a:solidFill>
                <a:latin typeface="Arial" panose="020B0604020202020204" pitchFamily="34" charset="0"/>
                <a:cs typeface="Arial" panose="020B0604020202020204" pitchFamily="34" charset="0"/>
              </a:rPr>
              <a:t>Στάδιο </a:t>
            </a:r>
            <a:r>
              <a:rPr lang="el-GR" sz="1600" b="1" u="sng" dirty="0" smtClean="0">
                <a:solidFill>
                  <a:schemeClr val="accent5">
                    <a:lumMod val="10000"/>
                  </a:schemeClr>
                </a:solidFill>
                <a:latin typeface="Arial" panose="020B0604020202020204" pitchFamily="34" charset="0"/>
                <a:cs typeface="Arial" panose="020B0604020202020204" pitchFamily="34" charset="0"/>
              </a:rPr>
              <a:t>1</a:t>
            </a:r>
            <a:r>
              <a:rPr lang="el-GR" sz="1600" b="1" u="sng" baseline="30000" dirty="0" smtClean="0">
                <a:solidFill>
                  <a:schemeClr val="accent5">
                    <a:lumMod val="10000"/>
                  </a:schemeClr>
                </a:solidFill>
                <a:latin typeface="Arial" panose="020B0604020202020204" pitchFamily="34" charset="0"/>
                <a:cs typeface="Arial" panose="020B0604020202020204" pitchFamily="34" charset="0"/>
              </a:rPr>
              <a:t>ο</a:t>
            </a:r>
            <a:r>
              <a:rPr lang="el-GR" sz="1600" b="1" u="sng" dirty="0" smtClean="0">
                <a:solidFill>
                  <a:schemeClr val="accent5">
                    <a:lumMod val="10000"/>
                  </a:schemeClr>
                </a:solidFill>
                <a:latin typeface="Arial" panose="020B0604020202020204" pitchFamily="34" charset="0"/>
                <a:cs typeface="Arial" panose="020B0604020202020204" pitchFamily="34" charset="0"/>
              </a:rPr>
              <a:t> Προκαταρκτική </a:t>
            </a:r>
            <a:r>
              <a:rPr lang="el-GR" sz="1600" b="1" u="sng" dirty="0">
                <a:solidFill>
                  <a:schemeClr val="accent5">
                    <a:lumMod val="10000"/>
                  </a:schemeClr>
                </a:solidFill>
                <a:latin typeface="Arial" panose="020B0604020202020204" pitchFamily="34" charset="0"/>
                <a:cs typeface="Arial" panose="020B0604020202020204" pitchFamily="34" charset="0"/>
              </a:rPr>
              <a:t>αίτηση (</a:t>
            </a:r>
            <a:r>
              <a:rPr lang="el-GR" sz="1600" b="1" u="sng" dirty="0" err="1">
                <a:solidFill>
                  <a:schemeClr val="accent5">
                    <a:lumMod val="10000"/>
                  </a:schemeClr>
                </a:solidFill>
                <a:latin typeface="Arial" panose="020B0604020202020204" pitchFamily="34" charset="0"/>
                <a:cs typeface="Arial" panose="020B0604020202020204" pitchFamily="34" charset="0"/>
              </a:rPr>
              <a:t>Pre</a:t>
            </a:r>
            <a:r>
              <a:rPr lang="el-GR" sz="1600" b="1" u="sng" dirty="0">
                <a:solidFill>
                  <a:schemeClr val="accent5">
                    <a:lumMod val="10000"/>
                  </a:schemeClr>
                </a:solidFill>
                <a:latin typeface="Arial" panose="020B0604020202020204" pitchFamily="34" charset="0"/>
                <a:cs typeface="Arial" panose="020B0604020202020204" pitchFamily="34" charset="0"/>
              </a:rPr>
              <a:t>-</a:t>
            </a:r>
            <a:r>
              <a:rPr lang="el-GR" sz="1600" b="1" u="sng" dirty="0" err="1">
                <a:solidFill>
                  <a:schemeClr val="accent5">
                    <a:lumMod val="10000"/>
                  </a:schemeClr>
                </a:solidFill>
                <a:latin typeface="Arial" panose="020B0604020202020204" pitchFamily="34" charset="0"/>
                <a:cs typeface="Arial" panose="020B0604020202020204" pitchFamily="34" charset="0"/>
              </a:rPr>
              <a:t>application</a:t>
            </a:r>
            <a:r>
              <a:rPr lang="el-GR" sz="1600" b="1" u="sng" dirty="0">
                <a:solidFill>
                  <a:schemeClr val="accent5">
                    <a:lumMod val="10000"/>
                  </a:schemeClr>
                </a:solidFill>
                <a:latin typeface="Arial" panose="020B0604020202020204" pitchFamily="34" charset="0"/>
                <a:cs typeface="Arial" panose="020B0604020202020204" pitchFamily="34" charset="0"/>
              </a:rPr>
              <a:t>) </a:t>
            </a:r>
            <a:r>
              <a:rPr lang="el-GR" sz="1600" dirty="0">
                <a:solidFill>
                  <a:schemeClr val="accent5">
                    <a:lumMod val="10000"/>
                  </a:schemeClr>
                </a:solidFill>
                <a:latin typeface="Arial" panose="020B0604020202020204" pitchFamily="34" charset="0"/>
                <a:cs typeface="Arial" panose="020B0604020202020204" pitchFamily="34" charset="0"/>
              </a:rPr>
              <a:t>που περιλαμβάνει</a:t>
            </a:r>
            <a:r>
              <a:rPr lang="el-GR" sz="1600" dirty="0" smtClean="0">
                <a:solidFill>
                  <a:schemeClr val="accent5">
                    <a:lumMod val="10000"/>
                  </a:schemeClr>
                </a:solidFill>
                <a:latin typeface="Arial" panose="020B0604020202020204" pitchFamily="34" charset="0"/>
                <a:cs typeface="Arial" panose="020B0604020202020204" pitchFamily="34" charset="0"/>
              </a:rPr>
              <a:t>:</a:t>
            </a:r>
            <a:endParaRPr lang="el-GR" sz="1600" dirty="0">
              <a:solidFill>
                <a:schemeClr val="accent5">
                  <a:lumMod val="10000"/>
                </a:schemeClr>
              </a:solidFill>
              <a:latin typeface="Arial" panose="020B0604020202020204" pitchFamily="34" charset="0"/>
              <a:cs typeface="Arial" panose="020B0604020202020204" pitchFamily="34" charset="0"/>
            </a:endParaRPr>
          </a:p>
          <a:p>
            <a:pPr algn="just">
              <a:lnSpc>
                <a:spcPct val="150000"/>
              </a:lnSpc>
              <a:buFont typeface="Wingdings" panose="05000000000000000000" pitchFamily="2" charset="2"/>
              <a:buChar char="q"/>
            </a:pPr>
            <a:r>
              <a:rPr lang="el-GR" sz="1600" dirty="0">
                <a:solidFill>
                  <a:schemeClr val="accent5">
                    <a:lumMod val="10000"/>
                  </a:schemeClr>
                </a:solidFill>
                <a:latin typeface="Arial" panose="020B0604020202020204" pitchFamily="34" charset="0"/>
                <a:cs typeface="Arial" panose="020B0604020202020204" pitchFamily="34" charset="0"/>
              </a:rPr>
              <a:t>Συνοπτική περιγραφή του προτεινόμενου επενδυτικού σχεδίου και της μεθόδου </a:t>
            </a:r>
            <a:r>
              <a:rPr lang="el-GR" sz="1600" dirty="0" smtClean="0">
                <a:solidFill>
                  <a:schemeClr val="accent5">
                    <a:lumMod val="10000"/>
                  </a:schemeClr>
                </a:solidFill>
                <a:latin typeface="Arial" panose="020B0604020202020204" pitchFamily="34" charset="0"/>
                <a:cs typeface="Arial" panose="020B0604020202020204" pitchFamily="34" charset="0"/>
              </a:rPr>
              <a:t>υλοποίησης</a:t>
            </a:r>
          </a:p>
          <a:p>
            <a:pPr algn="just">
              <a:lnSpc>
                <a:spcPct val="150000"/>
              </a:lnSpc>
              <a:buFont typeface="Wingdings" panose="05000000000000000000" pitchFamily="2" charset="2"/>
              <a:buChar char="q"/>
            </a:pPr>
            <a:r>
              <a:rPr lang="el-GR" sz="1600" dirty="0" smtClean="0">
                <a:solidFill>
                  <a:schemeClr val="accent5">
                    <a:lumMod val="10000"/>
                  </a:schemeClr>
                </a:solidFill>
                <a:latin typeface="Arial" panose="020B0604020202020204" pitchFamily="34" charset="0"/>
                <a:cs typeface="Arial" panose="020B0604020202020204" pitchFamily="34" charset="0"/>
              </a:rPr>
              <a:t>Προβλεπόμενο </a:t>
            </a:r>
            <a:r>
              <a:rPr lang="el-GR" sz="1600" dirty="0">
                <a:solidFill>
                  <a:schemeClr val="accent5">
                    <a:lumMod val="10000"/>
                  </a:schemeClr>
                </a:solidFill>
                <a:latin typeface="Arial" panose="020B0604020202020204" pitchFamily="34" charset="0"/>
                <a:cs typeface="Arial" panose="020B0604020202020204" pitchFamily="34" charset="0"/>
              </a:rPr>
              <a:t>κόστος επένδυσης και χρονοδιάγραμμα </a:t>
            </a:r>
            <a:r>
              <a:rPr lang="el-GR" sz="1600" dirty="0" smtClean="0">
                <a:solidFill>
                  <a:schemeClr val="accent5">
                    <a:lumMod val="10000"/>
                  </a:schemeClr>
                </a:solidFill>
                <a:latin typeface="Arial" panose="020B0604020202020204" pitchFamily="34" charset="0"/>
                <a:cs typeface="Arial" panose="020B0604020202020204" pitchFamily="34" charset="0"/>
              </a:rPr>
              <a:t>υλοποίησης</a:t>
            </a:r>
          </a:p>
          <a:p>
            <a:pPr algn="just">
              <a:lnSpc>
                <a:spcPct val="150000"/>
              </a:lnSpc>
              <a:buFont typeface="Wingdings" panose="05000000000000000000" pitchFamily="2" charset="2"/>
              <a:buChar char="q"/>
            </a:pPr>
            <a:r>
              <a:rPr lang="el-GR" sz="1600" dirty="0" smtClean="0">
                <a:solidFill>
                  <a:schemeClr val="accent5">
                    <a:lumMod val="10000"/>
                  </a:schemeClr>
                </a:solidFill>
                <a:latin typeface="Arial" panose="020B0604020202020204" pitchFamily="34" charset="0"/>
                <a:cs typeface="Arial" panose="020B0604020202020204" pitchFamily="34" charset="0"/>
              </a:rPr>
              <a:t>Κόστος</a:t>
            </a:r>
            <a:r>
              <a:rPr lang="el-GR" sz="1600" dirty="0">
                <a:solidFill>
                  <a:schemeClr val="accent5">
                    <a:lumMod val="10000"/>
                  </a:schemeClr>
                </a:solidFill>
                <a:latin typeface="Arial" panose="020B0604020202020204" pitchFamily="34" charset="0"/>
                <a:cs typeface="Arial" panose="020B0604020202020204" pitchFamily="34" charset="0"/>
              </a:rPr>
              <a:t>, πεδίο εφαρμογής και βασικές απαιτήσεις Τεχνικής Υποστήριξης</a:t>
            </a:r>
          </a:p>
          <a:p>
            <a:pPr marL="0" indent="0" algn="just">
              <a:lnSpc>
                <a:spcPct val="150000"/>
              </a:lnSpc>
              <a:buNone/>
            </a:pPr>
            <a:r>
              <a:rPr lang="el-GR" sz="1600" dirty="0">
                <a:solidFill>
                  <a:schemeClr val="accent5">
                    <a:lumMod val="10000"/>
                  </a:schemeClr>
                </a:solidFill>
                <a:latin typeface="Arial" panose="020B0604020202020204" pitchFamily="34" charset="0"/>
                <a:cs typeface="Arial" panose="020B0604020202020204" pitchFamily="34" charset="0"/>
              </a:rPr>
              <a:t>Εάν υπάρχει θετική έκβαση ο ενδιαφερόμενος υποβάλει την πλήρη αίτηση (Στάδιο </a:t>
            </a:r>
            <a:r>
              <a:rPr lang="el-GR" sz="1600" dirty="0" smtClean="0">
                <a:solidFill>
                  <a:schemeClr val="accent5">
                    <a:lumMod val="10000"/>
                  </a:schemeClr>
                </a:solidFill>
                <a:latin typeface="Arial" panose="020B0604020202020204" pitchFamily="34" charset="0"/>
                <a:cs typeface="Arial" panose="020B0604020202020204" pitchFamily="34" charset="0"/>
              </a:rPr>
              <a:t>2</a:t>
            </a:r>
            <a:r>
              <a:rPr lang="el-GR" sz="1600" baseline="30000" dirty="0" smtClean="0">
                <a:solidFill>
                  <a:schemeClr val="accent5">
                    <a:lumMod val="10000"/>
                  </a:schemeClr>
                </a:solidFill>
                <a:latin typeface="Arial" panose="020B0604020202020204" pitchFamily="34" charset="0"/>
                <a:cs typeface="Arial" panose="020B0604020202020204" pitchFamily="34" charset="0"/>
              </a:rPr>
              <a:t>ο</a:t>
            </a:r>
            <a:r>
              <a:rPr lang="el-GR" sz="1600" dirty="0">
                <a:solidFill>
                  <a:schemeClr val="accent5">
                    <a:lumMod val="10000"/>
                  </a:schemeClr>
                </a:solidFill>
                <a:latin typeface="Arial" panose="020B0604020202020204" pitchFamily="34" charset="0"/>
                <a:cs typeface="Arial" panose="020B0604020202020204" pitchFamily="34" charset="0"/>
              </a:rPr>
              <a:t>)</a:t>
            </a:r>
            <a:r>
              <a:rPr lang="el-GR" sz="1600" dirty="0" smtClean="0">
                <a:solidFill>
                  <a:schemeClr val="accent5">
                    <a:lumMod val="10000"/>
                  </a:schemeClr>
                </a:solidFill>
                <a:latin typeface="Arial" panose="020B0604020202020204" pitchFamily="34" charset="0"/>
                <a:cs typeface="Arial" panose="020B0604020202020204" pitchFamily="34" charset="0"/>
              </a:rPr>
              <a:t> </a:t>
            </a:r>
            <a:r>
              <a:rPr lang="el-GR" sz="1600" dirty="0">
                <a:solidFill>
                  <a:schemeClr val="accent5">
                    <a:lumMod val="10000"/>
                  </a:schemeClr>
                </a:solidFill>
                <a:latin typeface="Arial" panose="020B0604020202020204" pitchFamily="34" charset="0"/>
                <a:cs typeface="Arial" panose="020B0604020202020204" pitchFamily="34" charset="0"/>
              </a:rPr>
              <a:t>για έγκριση από την Ευρωπαϊκή Τράπεζα Επενδύσεων και την Ευρωπαϊκή Επιτροπή</a:t>
            </a:r>
          </a:p>
          <a:p>
            <a:pPr marL="0" indent="0" algn="just">
              <a:lnSpc>
                <a:spcPct val="150000"/>
              </a:lnSpc>
              <a:buNone/>
            </a:pPr>
            <a:r>
              <a:rPr lang="el-GR" sz="1600" b="1" u="sng" dirty="0">
                <a:solidFill>
                  <a:schemeClr val="accent5">
                    <a:lumMod val="10000"/>
                  </a:schemeClr>
                </a:solidFill>
                <a:latin typeface="Arial" panose="020B0604020202020204" pitchFamily="34" charset="0"/>
                <a:cs typeface="Arial" panose="020B0604020202020204" pitchFamily="34" charset="0"/>
              </a:rPr>
              <a:t>Στάδιο </a:t>
            </a:r>
            <a:r>
              <a:rPr lang="el-GR" sz="1600" b="1" u="sng" dirty="0" smtClean="0">
                <a:solidFill>
                  <a:schemeClr val="accent5">
                    <a:lumMod val="10000"/>
                  </a:schemeClr>
                </a:solidFill>
                <a:latin typeface="Arial" panose="020B0604020202020204" pitchFamily="34" charset="0"/>
                <a:cs typeface="Arial" panose="020B0604020202020204" pitchFamily="34" charset="0"/>
              </a:rPr>
              <a:t>2</a:t>
            </a:r>
            <a:r>
              <a:rPr lang="el-GR" sz="1600" b="1" u="sng" baseline="30000" dirty="0" smtClean="0">
                <a:solidFill>
                  <a:schemeClr val="accent5">
                    <a:lumMod val="10000"/>
                  </a:schemeClr>
                </a:solidFill>
                <a:latin typeface="Arial" panose="020B0604020202020204" pitchFamily="34" charset="0"/>
                <a:cs typeface="Arial" panose="020B0604020202020204" pitchFamily="34" charset="0"/>
              </a:rPr>
              <a:t>ο</a:t>
            </a:r>
            <a:r>
              <a:rPr lang="el-GR" sz="1600" b="1" u="sng" dirty="0" smtClean="0">
                <a:solidFill>
                  <a:schemeClr val="accent5">
                    <a:lumMod val="10000"/>
                  </a:schemeClr>
                </a:solidFill>
                <a:latin typeface="Arial" panose="020B0604020202020204" pitchFamily="34" charset="0"/>
                <a:cs typeface="Arial" panose="020B0604020202020204" pitchFamily="34" charset="0"/>
              </a:rPr>
              <a:t> Πλήρης </a:t>
            </a:r>
            <a:r>
              <a:rPr lang="el-GR" sz="1600" b="1" u="sng" dirty="0">
                <a:solidFill>
                  <a:schemeClr val="accent5">
                    <a:lumMod val="10000"/>
                  </a:schemeClr>
                </a:solidFill>
                <a:latin typeface="Arial" panose="020B0604020202020204" pitchFamily="34" charset="0"/>
                <a:cs typeface="Arial" panose="020B0604020202020204" pitchFamily="34" charset="0"/>
              </a:rPr>
              <a:t>αίτηση (</a:t>
            </a:r>
            <a:r>
              <a:rPr lang="el-GR" sz="1600" b="1" u="sng" dirty="0" err="1">
                <a:solidFill>
                  <a:schemeClr val="accent5">
                    <a:lumMod val="10000"/>
                  </a:schemeClr>
                </a:solidFill>
                <a:latin typeface="Arial" panose="020B0604020202020204" pitchFamily="34" charset="0"/>
                <a:cs typeface="Arial" panose="020B0604020202020204" pitchFamily="34" charset="0"/>
              </a:rPr>
              <a:t>Application</a:t>
            </a:r>
            <a:r>
              <a:rPr lang="el-GR" sz="1600" b="1" u="sng" dirty="0">
                <a:solidFill>
                  <a:schemeClr val="accent5">
                    <a:lumMod val="10000"/>
                  </a:schemeClr>
                </a:solidFill>
                <a:latin typeface="Arial" panose="020B0604020202020204" pitchFamily="34" charset="0"/>
                <a:cs typeface="Arial" panose="020B0604020202020204" pitchFamily="34" charset="0"/>
              </a:rPr>
              <a:t> </a:t>
            </a:r>
            <a:r>
              <a:rPr lang="el-GR" sz="1600" b="1" u="sng" dirty="0" err="1">
                <a:solidFill>
                  <a:schemeClr val="accent5">
                    <a:lumMod val="10000"/>
                  </a:schemeClr>
                </a:solidFill>
                <a:latin typeface="Arial" panose="020B0604020202020204" pitchFamily="34" charset="0"/>
                <a:cs typeface="Arial" panose="020B0604020202020204" pitchFamily="34" charset="0"/>
              </a:rPr>
              <a:t>Form</a:t>
            </a:r>
            <a:r>
              <a:rPr lang="el-GR" sz="1600" b="1" u="sng" dirty="0">
                <a:solidFill>
                  <a:schemeClr val="accent5">
                    <a:lumMod val="10000"/>
                  </a:schemeClr>
                </a:solidFill>
                <a:latin typeface="Arial" panose="020B0604020202020204" pitchFamily="34" charset="0"/>
                <a:cs typeface="Arial" panose="020B0604020202020204" pitchFamily="34" charset="0"/>
              </a:rPr>
              <a:t>) </a:t>
            </a:r>
            <a:r>
              <a:rPr lang="el-GR" sz="1600" dirty="0">
                <a:solidFill>
                  <a:schemeClr val="accent5">
                    <a:lumMod val="10000"/>
                  </a:schemeClr>
                </a:solidFill>
                <a:latin typeface="Arial" panose="020B0604020202020204" pitchFamily="34" charset="0"/>
                <a:cs typeface="Arial" panose="020B0604020202020204" pitchFamily="34" charset="0"/>
              </a:rPr>
              <a:t>που περιλαμβάνει: </a:t>
            </a:r>
            <a:endParaRPr lang="el-GR" sz="1600" dirty="0" smtClean="0">
              <a:solidFill>
                <a:schemeClr val="accent5">
                  <a:lumMod val="10000"/>
                </a:schemeClr>
              </a:solidFill>
              <a:latin typeface="Arial" panose="020B0604020202020204" pitchFamily="34" charset="0"/>
              <a:cs typeface="Arial" panose="020B0604020202020204" pitchFamily="34" charset="0"/>
            </a:endParaRPr>
          </a:p>
          <a:p>
            <a:pPr marL="0" indent="0" algn="just">
              <a:lnSpc>
                <a:spcPct val="150000"/>
              </a:lnSpc>
              <a:buNone/>
            </a:pPr>
            <a:r>
              <a:rPr lang="el-GR" sz="1600" dirty="0" smtClean="0">
                <a:solidFill>
                  <a:schemeClr val="accent5">
                    <a:lumMod val="10000"/>
                  </a:schemeClr>
                </a:solidFill>
                <a:latin typeface="Arial" panose="020B0604020202020204" pitchFamily="34" charset="0"/>
                <a:cs typeface="Arial" panose="020B0604020202020204" pitchFamily="34" charset="0"/>
              </a:rPr>
              <a:t>Στοιχεία </a:t>
            </a:r>
            <a:r>
              <a:rPr lang="el-GR" sz="1600" dirty="0">
                <a:solidFill>
                  <a:schemeClr val="accent5">
                    <a:lumMod val="10000"/>
                  </a:schemeClr>
                </a:solidFill>
                <a:latin typeface="Arial" panose="020B0604020202020204" pitchFamily="34" charset="0"/>
                <a:cs typeface="Arial" panose="020B0604020202020204" pitchFamily="34" charset="0"/>
              </a:rPr>
              <a:t>αιτούντα, Υφιστάμενη κατάσταση αιτούντα. Παρουσίαση του επενδυτικού σχεδίου, Κατανομή εργασιών έργου, Υπηρεσία Υλοποίησης / Τεχνική Υποστήριξη, Πίνακας επισκόπησης: Ορόσημα για την μέτρηση του Συντελεστή Μόχλευσης, Εκτιμώμενος Π/Υ και Χρηματοδότηση, Υπεύθυνη δήλωση του αιτούντα.</a:t>
            </a:r>
          </a:p>
          <a:p>
            <a:pPr marL="0" indent="0">
              <a:lnSpc>
                <a:spcPct val="150000"/>
              </a:lnSpc>
              <a:buNone/>
            </a:pPr>
            <a:r>
              <a:rPr lang="el-GR" sz="1600" b="1"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Η υποβολή της αίτησης μπορεί να πραγματοποιηθεί και μέσω του Ταμείου Παρακαταθηκών και Δανείων με την υποστήριξης της ΠΕΤΑ ΑΕ.</a:t>
            </a:r>
          </a:p>
        </p:txBody>
      </p:sp>
      <p:sp>
        <p:nvSpPr>
          <p:cNvPr id="11" name="Τίτλος 1"/>
          <p:cNvSpPr txBox="1">
            <a:spLocks/>
          </p:cNvSpPr>
          <p:nvPr/>
        </p:nvSpPr>
        <p:spPr>
          <a:xfrm>
            <a:off x="301752" y="620688"/>
            <a:ext cx="8534400" cy="648072"/>
          </a:xfrm>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fontAlgn="auto">
              <a:spcAft>
                <a:spcPts val="0"/>
              </a:spcAft>
            </a:pPr>
            <a:r>
              <a:rPr lang="en-US" sz="2400" b="1" i="1" dirty="0">
                <a:solidFill>
                  <a:schemeClr val="accent1">
                    <a:lumMod val="50000"/>
                  </a:schemeClr>
                </a:solidFill>
                <a:latin typeface="Arial" panose="020B0604020202020204" pitchFamily="34" charset="0"/>
                <a:cs typeface="Arial" panose="020B0604020202020204" pitchFamily="34" charset="0"/>
              </a:rPr>
              <a:t>ELENA</a:t>
            </a:r>
            <a:r>
              <a:rPr lang="en-US" sz="2400" b="1" dirty="0">
                <a:solidFill>
                  <a:schemeClr val="accent1">
                    <a:lumMod val="50000"/>
                  </a:schemeClr>
                </a:solidFill>
                <a:latin typeface="Arial" panose="020B0604020202020204" pitchFamily="34" charset="0"/>
                <a:cs typeface="Arial" panose="020B0604020202020204" pitchFamily="34" charset="0"/>
              </a:rPr>
              <a:t>: </a:t>
            </a:r>
            <a:r>
              <a:rPr lang="el-GR" sz="2400" b="1" dirty="0" smtClean="0">
                <a:solidFill>
                  <a:schemeClr val="accent1">
                    <a:lumMod val="50000"/>
                  </a:schemeClr>
                </a:solidFill>
                <a:latin typeface="Arial" panose="020B0604020202020204" pitchFamily="34" charset="0"/>
                <a:cs typeface="Arial" panose="020B0604020202020204" pitchFamily="34" charset="0"/>
              </a:rPr>
              <a:t>Διαδικασία </a:t>
            </a:r>
            <a:r>
              <a:rPr lang="el-GR" sz="2400" b="1" dirty="0">
                <a:solidFill>
                  <a:schemeClr val="accent1">
                    <a:lumMod val="50000"/>
                  </a:schemeClr>
                </a:solidFill>
                <a:latin typeface="Arial" panose="020B0604020202020204" pitchFamily="34" charset="0"/>
                <a:cs typeface="Arial" panose="020B0604020202020204" pitchFamily="34" charset="0"/>
              </a:rPr>
              <a:t>υποβολής αίτησης χρηματοδότησης</a:t>
            </a: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9869" y="0"/>
            <a:ext cx="7986713"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53905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692696"/>
            <a:ext cx="8496944" cy="936104"/>
          </a:xfrm>
          <a:ln>
            <a:noFill/>
          </a:ln>
        </p:spPr>
        <p:style>
          <a:lnRef idx="1">
            <a:schemeClr val="accent5"/>
          </a:lnRef>
          <a:fillRef idx="2">
            <a:schemeClr val="accent5"/>
          </a:fillRef>
          <a:effectRef idx="1">
            <a:schemeClr val="accent5"/>
          </a:effectRef>
          <a:fontRef idx="minor">
            <a:schemeClr val="dk1"/>
          </a:fontRef>
        </p:style>
        <p:txBody>
          <a:bodyPr vert="horz" anchor="ctr">
            <a:noAutofit/>
          </a:bodyPr>
          <a:lstStyle/>
          <a:p>
            <a:r>
              <a:rPr lang="el-GR" sz="3200" b="1" dirty="0">
                <a:solidFill>
                  <a:srgbClr val="CC6600"/>
                </a:solidFill>
                <a:latin typeface="+mj-lt"/>
                <a:ea typeface="+mn-ea"/>
                <a:cs typeface="+mn-cs"/>
              </a:rPr>
              <a:t>Προϋποθέσεις για την εξασφάλιση </a:t>
            </a:r>
            <a:r>
              <a:rPr lang="el-GR" sz="3200" b="1" dirty="0" smtClean="0">
                <a:solidFill>
                  <a:srgbClr val="CC6600"/>
                </a:solidFill>
                <a:latin typeface="+mj-lt"/>
                <a:ea typeface="+mn-ea"/>
                <a:cs typeface="+mn-cs"/>
              </a:rPr>
              <a:t>χρηματοδότησης (2)</a:t>
            </a:r>
            <a:endParaRPr lang="el-GR" sz="3200" b="1" dirty="0">
              <a:solidFill>
                <a:srgbClr val="CC6600"/>
              </a:solidFill>
              <a:latin typeface="+mj-lt"/>
              <a:ea typeface="+mn-ea"/>
              <a:cs typeface="+mn-cs"/>
            </a:endParaRPr>
          </a:p>
        </p:txBody>
      </p:sp>
      <p:sp>
        <p:nvSpPr>
          <p:cNvPr id="3" name="2 - Θέση περιεχομένου"/>
          <p:cNvSpPr>
            <a:spLocks noGrp="1"/>
          </p:cNvSpPr>
          <p:nvPr>
            <p:ph idx="1"/>
          </p:nvPr>
        </p:nvSpPr>
        <p:spPr>
          <a:xfrm>
            <a:off x="395536" y="1772816"/>
            <a:ext cx="8568952" cy="4536504"/>
          </a:xfrm>
        </p:spPr>
        <p:txBody>
          <a:bodyPr>
            <a:noAutofit/>
          </a:bodyPr>
          <a:lstStyle/>
          <a:p>
            <a:pPr marL="285750" indent="-285750" algn="just">
              <a:lnSpc>
                <a:spcPct val="150000"/>
              </a:lnSpc>
              <a:buClr>
                <a:schemeClr val="accent4"/>
              </a:buClr>
              <a:buSzPct val="150000"/>
              <a:buFont typeface="Arial" panose="020B0604020202020204" pitchFamily="34" charset="0"/>
              <a:buChar char="•"/>
            </a:pPr>
            <a:r>
              <a:rPr lang="el-GR" sz="1800" dirty="0">
                <a:solidFill>
                  <a:schemeClr val="tx2">
                    <a:lumMod val="50000"/>
                  </a:schemeClr>
                </a:solidFill>
                <a:latin typeface="+mj-lt"/>
                <a:cs typeface="Arial" pitchFamily="34" charset="0"/>
              </a:rPr>
              <a:t>Οι δημοτικές ενεργειακές επενδύσεις είναι στην πλειοψηφία τους κοινές για όλους τους ΟΤΑ και κατά συνέπεια είναι σκόπιμο να επιδιωχθεί η </a:t>
            </a:r>
            <a:r>
              <a:rPr lang="el-GR" sz="1800" b="1" u="sng" dirty="0">
                <a:solidFill>
                  <a:schemeClr val="tx2">
                    <a:lumMod val="50000"/>
                  </a:schemeClr>
                </a:solidFill>
                <a:latin typeface="+mj-lt"/>
                <a:cs typeface="Arial" pitchFamily="34" charset="0"/>
              </a:rPr>
              <a:t>τυποποίησή</a:t>
            </a:r>
            <a:r>
              <a:rPr lang="el-GR" sz="1800" dirty="0">
                <a:solidFill>
                  <a:schemeClr val="tx2">
                    <a:lumMod val="50000"/>
                  </a:schemeClr>
                </a:solidFill>
                <a:latin typeface="+mj-lt"/>
                <a:cs typeface="Arial" pitchFamily="34" charset="0"/>
              </a:rPr>
              <a:t> τους σε όλα τα στάδια της υλοποίησής των</a:t>
            </a:r>
          </a:p>
          <a:p>
            <a:pPr marL="578358" lvl="1" indent="-285750" algn="just">
              <a:lnSpc>
                <a:spcPct val="150000"/>
              </a:lnSpc>
              <a:buClr>
                <a:schemeClr val="accent4"/>
              </a:buClr>
              <a:buSzPct val="150000"/>
              <a:buFont typeface="Wingdings" panose="05000000000000000000" pitchFamily="2" charset="2"/>
              <a:buChar char="Ø"/>
            </a:pPr>
            <a:r>
              <a:rPr lang="el-GR" sz="1800" dirty="0">
                <a:solidFill>
                  <a:schemeClr val="tx2">
                    <a:lumMod val="50000"/>
                  </a:schemeClr>
                </a:solidFill>
                <a:latin typeface="+mj-lt"/>
                <a:cs typeface="Arial" pitchFamily="34" charset="0"/>
              </a:rPr>
              <a:t>Αναγκαία η ανάληψη πρωτοβουλίας από ΥΠΕΚΑ για το συντονισμός της δράσης και την θεσμική επίλυση προβλημάτων που ανακύπτουν (τεχνικές προδιαγραφές, ΔΕΔΔΗΕ κλπ)</a:t>
            </a:r>
          </a:p>
          <a:p>
            <a:pPr marL="285750" lvl="1" indent="-285750" algn="just">
              <a:lnSpc>
                <a:spcPct val="150000"/>
              </a:lnSpc>
              <a:buClr>
                <a:schemeClr val="accent4"/>
              </a:buClr>
              <a:buSzPct val="150000"/>
              <a:buFont typeface="Arial" panose="020B0604020202020204" pitchFamily="34" charset="0"/>
              <a:buChar char="•"/>
            </a:pPr>
            <a:r>
              <a:rPr lang="el-GR" sz="1800" dirty="0" smtClean="0">
                <a:solidFill>
                  <a:schemeClr val="tx2">
                    <a:lumMod val="50000"/>
                  </a:schemeClr>
                </a:solidFill>
                <a:latin typeface="+mj-lt"/>
                <a:cs typeface="Arial" pitchFamily="34" charset="0"/>
              </a:rPr>
              <a:t>Οι </a:t>
            </a:r>
            <a:r>
              <a:rPr lang="el-GR" sz="1800" dirty="0">
                <a:solidFill>
                  <a:schemeClr val="tx2">
                    <a:lumMod val="50000"/>
                  </a:schemeClr>
                </a:solidFill>
                <a:latin typeface="+mj-lt"/>
                <a:cs typeface="Arial" pitchFamily="34" charset="0"/>
              </a:rPr>
              <a:t>ενεργειακές επενδύσεις είναι ανταποδοτικές επενδύσεις και κατά συνέπεια είναι απαραίτητο να δοθεί η δυνατότητα σε όλους τους ΟΤΑ να μπορούν να προσφύγουν  και σε δανεισμό για την χρηματοδότησή τους</a:t>
            </a:r>
          </a:p>
          <a:p>
            <a:pPr marL="292608" lvl="1" indent="0" algn="just">
              <a:lnSpc>
                <a:spcPct val="150000"/>
              </a:lnSpc>
              <a:buClr>
                <a:srgbClr val="FFC000"/>
              </a:buClr>
              <a:buSzPct val="150000"/>
              <a:buNone/>
            </a:pPr>
            <a:endParaRPr lang="el-GR" sz="1800" dirty="0">
              <a:solidFill>
                <a:schemeClr val="tx2">
                  <a:lumMod val="50000"/>
                </a:schemeClr>
              </a:solidFill>
              <a:latin typeface="+mj-lt"/>
              <a:cs typeface="Arial" pitchFamily="34" charset="0"/>
            </a:endParaRPr>
          </a:p>
          <a:p>
            <a:pPr marL="292608" lvl="1" indent="0" algn="just">
              <a:lnSpc>
                <a:spcPct val="150000"/>
              </a:lnSpc>
              <a:buSzPct val="120000"/>
              <a:buNone/>
            </a:pPr>
            <a:r>
              <a:rPr lang="el-GR" sz="1800" dirty="0" smtClean="0">
                <a:solidFill>
                  <a:schemeClr val="tx2">
                    <a:lumMod val="50000"/>
                  </a:schemeClr>
                </a:solidFill>
                <a:latin typeface="+mj-lt"/>
                <a:cs typeface="Arial" pitchFamily="34" charset="0"/>
              </a:rPr>
              <a:t> </a:t>
            </a:r>
          </a:p>
          <a:p>
            <a:pPr marL="0" indent="0" algn="just">
              <a:lnSpc>
                <a:spcPct val="150000"/>
              </a:lnSpc>
              <a:buSzPct val="120000"/>
              <a:buNone/>
            </a:pPr>
            <a:endParaRPr lang="el-GR" sz="2000" dirty="0">
              <a:solidFill>
                <a:schemeClr val="tx2">
                  <a:lumMod val="50000"/>
                </a:schemeClr>
              </a:solidFill>
              <a:latin typeface="+mj-lt"/>
              <a:cs typeface="Arial" pitchFamily="34" charset="0"/>
            </a:endParaRPr>
          </a:p>
          <a:p>
            <a:pPr marL="285750" indent="-285750" algn="just">
              <a:lnSpc>
                <a:spcPct val="150000"/>
              </a:lnSpc>
              <a:buSzPct val="120000"/>
              <a:buFont typeface="Arial" panose="020B0604020202020204" pitchFamily="34" charset="0"/>
              <a:buChar char="•"/>
            </a:pPr>
            <a:endParaRPr lang="el-GR" sz="2000" dirty="0" smtClean="0">
              <a:solidFill>
                <a:schemeClr val="tx1"/>
              </a:solidFill>
              <a:latin typeface="+mj-lt"/>
            </a:endParaRPr>
          </a:p>
        </p:txBody>
      </p:sp>
      <p:pic>
        <p:nvPicPr>
          <p:cNvPr id="4" name="Picture 6" descr="peta-logo"/>
          <p:cNvPicPr>
            <a:picLocks noChangeAspect="1" noChangeArrowheads="1"/>
          </p:cNvPicPr>
          <p:nvPr/>
        </p:nvPicPr>
        <p:blipFill>
          <a:blip r:embed="rId2" cstate="print"/>
          <a:srcRect/>
          <a:stretch>
            <a:fillRect/>
          </a:stretch>
        </p:blipFill>
        <p:spPr bwMode="auto">
          <a:xfrm>
            <a:off x="8388504" y="6310323"/>
            <a:ext cx="720000" cy="503053"/>
          </a:xfrm>
          <a:prstGeom prst="rect">
            <a:avLst/>
          </a:prstGeom>
          <a:noFill/>
        </p:spPr>
      </p:pic>
      <p:sp>
        <p:nvSpPr>
          <p:cNvPr id="6" name="5 - Θέση αριθμού διαφάνειας"/>
          <p:cNvSpPr>
            <a:spLocks noGrp="1"/>
          </p:cNvSpPr>
          <p:nvPr>
            <p:ph type="sldNum" sz="quarter" idx="12"/>
          </p:nvPr>
        </p:nvSpPr>
        <p:spPr>
          <a:xfrm>
            <a:off x="8174736" y="74280"/>
            <a:ext cx="762000" cy="258376"/>
          </a:xfrm>
        </p:spPr>
        <p:txBody>
          <a:bodyPr/>
          <a:lstStyle/>
          <a:p>
            <a:fld id="{AB6998EF-FEB1-4EE8-83E3-6384912BF402}" type="slidenum">
              <a:rPr lang="el-GR" sz="1600" smtClean="0"/>
              <a:pPr/>
              <a:t>26</a:t>
            </a:fld>
            <a:endParaRPr lang="el-GR" sz="1600" dirty="0"/>
          </a:p>
        </p:txBody>
      </p:sp>
      <p:sp>
        <p:nvSpPr>
          <p:cNvPr id="7" name="1 - Τίτλος"/>
          <p:cNvSpPr txBox="1">
            <a:spLocks/>
          </p:cNvSpPr>
          <p:nvPr/>
        </p:nvSpPr>
        <p:spPr>
          <a:xfrm>
            <a:off x="0" y="0"/>
            <a:ext cx="8640960" cy="288032"/>
          </a:xfrm>
          <a:prstGeom prst="rect">
            <a:avLst/>
          </a:prstGeom>
        </p:spPr>
        <p:txBody>
          <a:bodyPr vert="horz" anchor="ctr">
            <a:noAutofit/>
          </a:bodyPr>
          <a:lstStyle/>
          <a:p>
            <a:pPr marL="64008" lvl="0">
              <a:spcBef>
                <a:spcPts val="300"/>
              </a:spcBef>
              <a:buClr>
                <a:schemeClr val="accent3"/>
              </a:buClr>
              <a:defRPr/>
            </a:pPr>
            <a:r>
              <a:rPr lang="el-GR" sz="1600" dirty="0" smtClean="0">
                <a:solidFill>
                  <a:schemeClr val="bg1"/>
                </a:solidFill>
                <a:latin typeface="+mj-lt"/>
              </a:rPr>
              <a:t>Δημοτικά Έργα Ενεργειακής Αναβάθμισης : Όροι και Προϋποθέσεις Χρηματοδότησης </a:t>
            </a:r>
          </a:p>
        </p:txBody>
      </p:sp>
    </p:spTree>
    <p:extLst>
      <p:ext uri="{BB962C8B-B14F-4D97-AF65-F5344CB8AC3E}">
        <p14:creationId xmlns:p14="http://schemas.microsoft.com/office/powerpoint/2010/main" val="35944712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23528" y="548680"/>
            <a:ext cx="8496944" cy="1080120"/>
          </a:xfrm>
          <a:ln>
            <a:noFill/>
          </a:ln>
        </p:spPr>
        <p:style>
          <a:lnRef idx="1">
            <a:schemeClr val="accent5"/>
          </a:lnRef>
          <a:fillRef idx="2">
            <a:schemeClr val="accent5"/>
          </a:fillRef>
          <a:effectRef idx="1">
            <a:schemeClr val="accent5"/>
          </a:effectRef>
          <a:fontRef idx="minor">
            <a:schemeClr val="dk1"/>
          </a:fontRef>
        </p:style>
        <p:txBody>
          <a:bodyPr vert="horz" anchor="ctr">
            <a:noAutofit/>
          </a:bodyPr>
          <a:lstStyle/>
          <a:p>
            <a:r>
              <a:rPr lang="el-GR" sz="3200" b="1" dirty="0">
                <a:solidFill>
                  <a:srgbClr val="CC6600"/>
                </a:solidFill>
                <a:latin typeface="+mj-lt"/>
                <a:ea typeface="+mn-ea"/>
                <a:cs typeface="+mn-cs"/>
              </a:rPr>
              <a:t>Προϋποθέσεις για την εξασφάλιση </a:t>
            </a:r>
            <a:r>
              <a:rPr lang="el-GR" sz="3200" b="1" dirty="0" smtClean="0">
                <a:solidFill>
                  <a:srgbClr val="CC6600"/>
                </a:solidFill>
                <a:latin typeface="+mj-lt"/>
                <a:ea typeface="+mn-ea"/>
                <a:cs typeface="+mn-cs"/>
              </a:rPr>
              <a:t>χρηματοδότησης (3)</a:t>
            </a:r>
            <a:endParaRPr lang="el-GR" sz="3200" b="1" dirty="0">
              <a:solidFill>
                <a:srgbClr val="CC6600"/>
              </a:solidFill>
              <a:latin typeface="+mj-lt"/>
              <a:ea typeface="+mn-ea"/>
              <a:cs typeface="+mn-cs"/>
            </a:endParaRPr>
          </a:p>
        </p:txBody>
      </p:sp>
      <p:sp>
        <p:nvSpPr>
          <p:cNvPr id="3" name="2 - Θέση περιεχομένου"/>
          <p:cNvSpPr>
            <a:spLocks noGrp="1"/>
          </p:cNvSpPr>
          <p:nvPr>
            <p:ph idx="1"/>
          </p:nvPr>
        </p:nvSpPr>
        <p:spPr>
          <a:xfrm>
            <a:off x="323528" y="1772816"/>
            <a:ext cx="8568952" cy="4536504"/>
          </a:xfrm>
        </p:spPr>
        <p:txBody>
          <a:bodyPr>
            <a:noAutofit/>
          </a:bodyPr>
          <a:lstStyle/>
          <a:p>
            <a:pPr marL="285750" indent="-285750" algn="ctr">
              <a:lnSpc>
                <a:spcPct val="150000"/>
              </a:lnSpc>
              <a:buClr>
                <a:schemeClr val="accent4"/>
              </a:buClr>
              <a:buSzPct val="150000"/>
              <a:buNone/>
            </a:pPr>
            <a:r>
              <a:rPr lang="el-GR" sz="2000" b="1" dirty="0" smtClean="0">
                <a:solidFill>
                  <a:srgbClr val="0070C0"/>
                </a:solidFill>
                <a:latin typeface="+mj-lt"/>
                <a:cs typeface="Arial" pitchFamily="34" charset="0"/>
              </a:rPr>
              <a:t>Ειδικότερα για εξασφάλιση Χρηματοδότησης από Τρίτους (Χ.Α.Τ.)</a:t>
            </a:r>
          </a:p>
          <a:p>
            <a:pPr marL="285750" indent="-285750" algn="just">
              <a:lnSpc>
                <a:spcPct val="150000"/>
              </a:lnSpc>
              <a:buClr>
                <a:srgbClr val="FFC000"/>
              </a:buClr>
              <a:buSzPct val="150000"/>
              <a:buFont typeface="Arial" panose="020B0604020202020204" pitchFamily="34" charset="0"/>
              <a:buChar char="•"/>
            </a:pPr>
            <a:r>
              <a:rPr lang="el-GR" sz="1800" dirty="0">
                <a:solidFill>
                  <a:schemeClr val="tx2">
                    <a:lumMod val="50000"/>
                  </a:schemeClr>
                </a:solidFill>
                <a:latin typeface="+mj-lt"/>
                <a:cs typeface="Arial" pitchFamily="34" charset="0"/>
              </a:rPr>
              <a:t>Οι κρατικές και κοινοτικές επιχορηγήσεις πρέπει να λειτουργήσουν ως μηχανισμός μόχλευσης ιδιωτικών κεφαλαίων. Μείωση των κινδύνων που αναλαμβάνουν οι ιδιώτες και βελτίωση της ανταποδοτικότητας των επενδύσεων.</a:t>
            </a:r>
          </a:p>
          <a:p>
            <a:pPr marL="285750" indent="-285750" algn="just">
              <a:lnSpc>
                <a:spcPct val="150000"/>
              </a:lnSpc>
              <a:buClr>
                <a:srgbClr val="FFC000"/>
              </a:buClr>
              <a:buSzPct val="150000"/>
              <a:buFont typeface="Arial" panose="020B0604020202020204" pitchFamily="34" charset="0"/>
              <a:buChar char="•"/>
            </a:pPr>
            <a:r>
              <a:rPr lang="el-GR" sz="1800" dirty="0">
                <a:solidFill>
                  <a:schemeClr val="tx2">
                    <a:lumMod val="50000"/>
                  </a:schemeClr>
                </a:solidFill>
                <a:latin typeface="+mj-lt"/>
                <a:cs typeface="Arial" pitchFamily="34" charset="0"/>
              </a:rPr>
              <a:t>Συνεργασία Δήμων και ενιαία δημοπράτηση έργων που ανήκουν στην ίδια κατηγορία. Μεγαλύτεροι προϋπολογισμοί των διαγωνισμών. (επίτευξη οικονομιών κλίμακας για όλους τους εμπλεκόμενους). </a:t>
            </a:r>
          </a:p>
          <a:p>
            <a:pPr marL="285750" indent="-285750">
              <a:lnSpc>
                <a:spcPct val="150000"/>
              </a:lnSpc>
              <a:buClr>
                <a:srgbClr val="FFC000"/>
              </a:buClr>
              <a:buSzPct val="150000"/>
              <a:buFont typeface="Arial" panose="020B0604020202020204" pitchFamily="34" charset="0"/>
              <a:buChar char="•"/>
            </a:pPr>
            <a:r>
              <a:rPr lang="el-GR" sz="1600" dirty="0" smtClean="0">
                <a:solidFill>
                  <a:schemeClr val="tx2">
                    <a:lumMod val="50000"/>
                  </a:schemeClr>
                </a:solidFill>
                <a:latin typeface="+mj-lt"/>
                <a:cs typeface="Arial" pitchFamily="34" charset="0"/>
              </a:rPr>
              <a:t>Αξιοποίηση σύγχρονων μεθόδων προβολής των έργων προς δημοπράτηση</a:t>
            </a:r>
            <a:r>
              <a:rPr lang="en-US" sz="1600" dirty="0" smtClean="0">
                <a:solidFill>
                  <a:schemeClr val="tx2">
                    <a:lumMod val="50000"/>
                  </a:schemeClr>
                </a:solidFill>
                <a:latin typeface="+mj-lt"/>
                <a:cs typeface="Arial" pitchFamily="34" charset="0"/>
              </a:rPr>
              <a:t>,</a:t>
            </a:r>
            <a:r>
              <a:rPr lang="el-GR" sz="1600" dirty="0" smtClean="0">
                <a:solidFill>
                  <a:schemeClr val="tx2">
                    <a:lumMod val="50000"/>
                  </a:schemeClr>
                </a:solidFill>
                <a:latin typeface="+mj-lt"/>
                <a:cs typeface="Arial" pitchFamily="34" charset="0"/>
              </a:rPr>
              <a:t> ώστε να προσελκυσθεί το ενδιαφέρον ιδιωτών και να αυξηθεί ο ανταγωνισμός</a:t>
            </a:r>
            <a:endParaRPr lang="en-US" sz="1600" dirty="0" smtClean="0">
              <a:solidFill>
                <a:schemeClr val="tx2">
                  <a:lumMod val="50000"/>
                </a:schemeClr>
              </a:solidFill>
              <a:latin typeface="+mj-lt"/>
              <a:cs typeface="Arial" pitchFamily="34" charset="0"/>
            </a:endParaRPr>
          </a:p>
          <a:p>
            <a:pPr marL="578358" lvl="1" indent="-285750">
              <a:lnSpc>
                <a:spcPct val="150000"/>
              </a:lnSpc>
              <a:buClr>
                <a:srgbClr val="FFC000"/>
              </a:buClr>
              <a:buSzPct val="150000"/>
              <a:buFont typeface="Arial" panose="020B0604020202020204" pitchFamily="34" charset="0"/>
              <a:buChar char="•"/>
            </a:pPr>
            <a:r>
              <a:rPr lang="el-GR" sz="1400" dirty="0" smtClean="0">
                <a:solidFill>
                  <a:schemeClr val="tx2">
                    <a:lumMod val="50000"/>
                  </a:schemeClr>
                </a:solidFill>
                <a:latin typeface="+mj-lt"/>
                <a:cs typeface="Arial" pitchFamily="34" charset="0"/>
              </a:rPr>
              <a:t>Καταχώρηση των έργων στην διαδικτυακή πύλη </a:t>
            </a:r>
            <a:r>
              <a:rPr lang="en-US" sz="1400" dirty="0" smtClean="0">
                <a:solidFill>
                  <a:schemeClr val="tx2">
                    <a:lumMod val="50000"/>
                  </a:schemeClr>
                </a:solidFill>
                <a:latin typeface="+mj-lt"/>
                <a:cs typeface="Arial" pitchFamily="34" charset="0"/>
              </a:rPr>
              <a:t>InvestOTA.gr</a:t>
            </a:r>
            <a:endParaRPr lang="el-GR" sz="1400" dirty="0" smtClean="0">
              <a:solidFill>
                <a:schemeClr val="tx2">
                  <a:lumMod val="50000"/>
                </a:schemeClr>
              </a:solidFill>
              <a:latin typeface="+mj-lt"/>
              <a:cs typeface="Arial" pitchFamily="34" charset="0"/>
            </a:endParaRPr>
          </a:p>
          <a:p>
            <a:pPr marL="578358" lvl="1" indent="-285750" algn="just">
              <a:lnSpc>
                <a:spcPct val="150000"/>
              </a:lnSpc>
              <a:buSzPct val="120000"/>
              <a:buFont typeface="Arial" panose="020B0604020202020204" pitchFamily="34" charset="0"/>
              <a:buChar char="•"/>
            </a:pPr>
            <a:endParaRPr lang="el-GR" sz="1400" dirty="0" smtClean="0">
              <a:solidFill>
                <a:schemeClr val="tx2">
                  <a:lumMod val="50000"/>
                </a:schemeClr>
              </a:solidFill>
              <a:latin typeface="+mj-lt"/>
              <a:cs typeface="Arial" pitchFamily="34" charset="0"/>
            </a:endParaRPr>
          </a:p>
          <a:p>
            <a:pPr marL="292608" lvl="1" indent="0" algn="just">
              <a:lnSpc>
                <a:spcPct val="150000"/>
              </a:lnSpc>
              <a:buSzPct val="120000"/>
              <a:buNone/>
            </a:pPr>
            <a:r>
              <a:rPr lang="el-GR" sz="1400" dirty="0" smtClean="0">
                <a:solidFill>
                  <a:schemeClr val="tx2">
                    <a:lumMod val="50000"/>
                  </a:schemeClr>
                </a:solidFill>
                <a:latin typeface="+mj-lt"/>
                <a:cs typeface="Arial" pitchFamily="34" charset="0"/>
              </a:rPr>
              <a:t> </a:t>
            </a:r>
          </a:p>
          <a:p>
            <a:pPr marL="0" indent="0" algn="just">
              <a:lnSpc>
                <a:spcPct val="150000"/>
              </a:lnSpc>
              <a:buSzPct val="120000"/>
              <a:buNone/>
            </a:pPr>
            <a:endParaRPr lang="el-GR" sz="1600" dirty="0">
              <a:solidFill>
                <a:schemeClr val="tx2">
                  <a:lumMod val="50000"/>
                </a:schemeClr>
              </a:solidFill>
              <a:latin typeface="+mj-lt"/>
              <a:cs typeface="Arial" pitchFamily="34" charset="0"/>
            </a:endParaRPr>
          </a:p>
          <a:p>
            <a:pPr marL="285750" indent="-285750" algn="just">
              <a:lnSpc>
                <a:spcPct val="150000"/>
              </a:lnSpc>
              <a:buSzPct val="120000"/>
              <a:buFont typeface="Arial" panose="020B0604020202020204" pitchFamily="34" charset="0"/>
              <a:buChar char="•"/>
            </a:pPr>
            <a:endParaRPr lang="el-GR" sz="1600" dirty="0" smtClean="0">
              <a:solidFill>
                <a:schemeClr val="tx1"/>
              </a:solidFill>
              <a:latin typeface="+mj-lt"/>
            </a:endParaRPr>
          </a:p>
        </p:txBody>
      </p:sp>
      <p:pic>
        <p:nvPicPr>
          <p:cNvPr id="4" name="Picture 6" descr="peta-logo"/>
          <p:cNvPicPr>
            <a:picLocks noChangeAspect="1" noChangeArrowheads="1"/>
          </p:cNvPicPr>
          <p:nvPr/>
        </p:nvPicPr>
        <p:blipFill>
          <a:blip r:embed="rId2" cstate="print"/>
          <a:srcRect/>
          <a:stretch>
            <a:fillRect/>
          </a:stretch>
        </p:blipFill>
        <p:spPr bwMode="auto">
          <a:xfrm>
            <a:off x="8388504" y="6310323"/>
            <a:ext cx="720000" cy="503053"/>
          </a:xfrm>
          <a:prstGeom prst="rect">
            <a:avLst/>
          </a:prstGeom>
          <a:noFill/>
        </p:spPr>
      </p:pic>
      <p:sp>
        <p:nvSpPr>
          <p:cNvPr id="6" name="5 - Θέση αριθμού διαφάνειας"/>
          <p:cNvSpPr>
            <a:spLocks noGrp="1"/>
          </p:cNvSpPr>
          <p:nvPr>
            <p:ph type="sldNum" sz="quarter" idx="12"/>
          </p:nvPr>
        </p:nvSpPr>
        <p:spPr>
          <a:xfrm>
            <a:off x="8174736" y="74280"/>
            <a:ext cx="762000" cy="258376"/>
          </a:xfrm>
        </p:spPr>
        <p:txBody>
          <a:bodyPr/>
          <a:lstStyle/>
          <a:p>
            <a:fld id="{AB6998EF-FEB1-4EE8-83E3-6384912BF402}" type="slidenum">
              <a:rPr lang="el-GR" sz="1600" smtClean="0"/>
              <a:pPr/>
              <a:t>27</a:t>
            </a:fld>
            <a:endParaRPr lang="el-GR" sz="1600" dirty="0"/>
          </a:p>
        </p:txBody>
      </p:sp>
      <p:sp>
        <p:nvSpPr>
          <p:cNvPr id="7" name="1 - Τίτλος"/>
          <p:cNvSpPr txBox="1">
            <a:spLocks/>
          </p:cNvSpPr>
          <p:nvPr/>
        </p:nvSpPr>
        <p:spPr>
          <a:xfrm>
            <a:off x="0" y="0"/>
            <a:ext cx="8640960" cy="288032"/>
          </a:xfrm>
          <a:prstGeom prst="rect">
            <a:avLst/>
          </a:prstGeom>
        </p:spPr>
        <p:txBody>
          <a:bodyPr vert="horz" anchor="ctr">
            <a:noAutofit/>
          </a:bodyPr>
          <a:lstStyle/>
          <a:p>
            <a:pPr marL="64008" lvl="0">
              <a:spcBef>
                <a:spcPts val="300"/>
              </a:spcBef>
              <a:buClr>
                <a:schemeClr val="accent3"/>
              </a:buClr>
              <a:defRPr/>
            </a:pPr>
            <a:r>
              <a:rPr lang="el-GR" sz="1600" dirty="0" smtClean="0">
                <a:solidFill>
                  <a:schemeClr val="bg1"/>
                </a:solidFill>
                <a:latin typeface="+mj-lt"/>
              </a:rPr>
              <a:t>Δημοτικά Έργα Ενεργειακής Αναβάθμισης : Όροι και Προϋποθέσεις Χρηματοδότησης </a:t>
            </a:r>
          </a:p>
        </p:txBody>
      </p:sp>
    </p:spTree>
    <p:extLst>
      <p:ext uri="{BB962C8B-B14F-4D97-AF65-F5344CB8AC3E}">
        <p14:creationId xmlns:p14="http://schemas.microsoft.com/office/powerpoint/2010/main" val="29304310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Θέση κειμένου 9"/>
          <p:cNvSpPr>
            <a:spLocks noGrp="1"/>
          </p:cNvSpPr>
          <p:nvPr>
            <p:ph type="body" idx="1"/>
          </p:nvPr>
        </p:nvSpPr>
        <p:spPr>
          <a:xfrm>
            <a:off x="301752" y="1524000"/>
            <a:ext cx="8518720" cy="536848"/>
          </a:xfrm>
        </p:spPr>
        <p:txBody>
          <a:bodyPr/>
          <a:lstStyle/>
          <a:p>
            <a:pPr algn="ctr"/>
            <a:r>
              <a:rPr lang="en-US" sz="2000" u="sng" dirty="0" smtClean="0">
                <a:solidFill>
                  <a:schemeClr val="tx1">
                    <a:lumMod val="95000"/>
                    <a:lumOff val="5000"/>
                  </a:schemeClr>
                </a:solidFill>
                <a:latin typeface="Calibri" panose="020F0502020204030204" pitchFamily="34" charset="0"/>
              </a:rPr>
              <a:t>www.InvestOTA.gr</a:t>
            </a:r>
            <a:endParaRPr lang="el-GR" sz="2000" u="sng" dirty="0">
              <a:solidFill>
                <a:schemeClr val="tx1">
                  <a:lumMod val="95000"/>
                  <a:lumOff val="5000"/>
                </a:schemeClr>
              </a:solidFill>
              <a:latin typeface="Calibri" panose="020F0502020204030204" pitchFamily="34" charset="0"/>
            </a:endParaRPr>
          </a:p>
        </p:txBody>
      </p:sp>
      <p:sp>
        <p:nvSpPr>
          <p:cNvPr id="2" name="Τίτλος 1"/>
          <p:cNvSpPr>
            <a:spLocks noGrp="1"/>
          </p:cNvSpPr>
          <p:nvPr>
            <p:ph type="title"/>
          </p:nvPr>
        </p:nvSpPr>
        <p:spPr>
          <a:xfrm>
            <a:off x="251520" y="548680"/>
            <a:ext cx="8382000" cy="792088"/>
          </a:xfrm>
        </p:spPr>
        <p:txBody>
          <a:bodyPr vert="horz" anchor="ctr">
            <a:noAutofit/>
          </a:bodyPr>
          <a:lstStyle/>
          <a:p>
            <a:r>
              <a:rPr lang="el-GR" sz="3200" b="1" dirty="0">
                <a:solidFill>
                  <a:srgbClr val="CC6600"/>
                </a:solidFill>
                <a:ea typeface="+mn-ea"/>
                <a:cs typeface="+mn-cs"/>
              </a:rPr>
              <a:t>Η πρωτοβουλία </a:t>
            </a:r>
            <a:r>
              <a:rPr lang="en-US" sz="3200" b="1" dirty="0" err="1">
                <a:solidFill>
                  <a:srgbClr val="CC6600"/>
                </a:solidFill>
                <a:ea typeface="+mn-ea"/>
                <a:cs typeface="+mn-cs"/>
              </a:rPr>
              <a:t>InvestOTA</a:t>
            </a:r>
            <a:endParaRPr lang="el-GR" sz="3200" b="1" dirty="0">
              <a:solidFill>
                <a:srgbClr val="CC6600"/>
              </a:solidFill>
              <a:ea typeface="+mn-ea"/>
              <a:cs typeface="+mn-cs"/>
            </a:endParaRPr>
          </a:p>
        </p:txBody>
      </p:sp>
      <p:pic>
        <p:nvPicPr>
          <p:cNvPr id="6" name="Picture 4" descr="peta-logo"/>
          <p:cNvPicPr>
            <a:picLocks noChangeAspect="1" noChangeArrowheads="1"/>
          </p:cNvPicPr>
          <p:nvPr/>
        </p:nvPicPr>
        <p:blipFill>
          <a:blip r:embed="rId3" cstate="print"/>
          <a:srcRect/>
          <a:stretch>
            <a:fillRect/>
          </a:stretch>
        </p:blipFill>
        <p:spPr bwMode="auto">
          <a:xfrm>
            <a:off x="8424000" y="6354947"/>
            <a:ext cx="720000" cy="503053"/>
          </a:xfrm>
          <a:prstGeom prst="rect">
            <a:avLst/>
          </a:prstGeom>
          <a:noFill/>
        </p:spPr>
      </p:pic>
      <p:sp>
        <p:nvSpPr>
          <p:cNvPr id="9" name="Subtitle 1"/>
          <p:cNvSpPr txBox="1">
            <a:spLocks/>
          </p:cNvSpPr>
          <p:nvPr/>
        </p:nvSpPr>
        <p:spPr bwMode="auto">
          <a:xfrm>
            <a:off x="359024" y="6381328"/>
            <a:ext cx="8784976" cy="2880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endParaRPr lang="en-US" sz="1000" dirty="0" smtClean="0">
              <a:solidFill>
                <a:schemeClr val="tx2">
                  <a:lumMod val="75000"/>
                </a:schemeClr>
              </a:solidFill>
              <a:latin typeface="+mn-lt"/>
              <a:cs typeface="Arial" pitchFamily="34" charset="0"/>
            </a:endParaRPr>
          </a:p>
        </p:txBody>
      </p:sp>
      <p:sp>
        <p:nvSpPr>
          <p:cNvPr id="5" name="Θέση περιεχομένου 4"/>
          <p:cNvSpPr>
            <a:spLocks noGrp="1"/>
          </p:cNvSpPr>
          <p:nvPr>
            <p:ph sz="quarter" idx="2"/>
          </p:nvPr>
        </p:nvSpPr>
        <p:spPr>
          <a:xfrm>
            <a:off x="179512" y="2276872"/>
            <a:ext cx="4392488" cy="4012915"/>
          </a:xfrm>
        </p:spPr>
        <p:txBody>
          <a:bodyPr>
            <a:noAutofit/>
          </a:bodyPr>
          <a:lstStyle/>
          <a:p>
            <a:pPr>
              <a:buFont typeface="Wingdings" panose="05000000000000000000" pitchFamily="2" charset="2"/>
              <a:buChar char="q"/>
            </a:pPr>
            <a:r>
              <a:rPr lang="el-GR" sz="1600" dirty="0" smtClean="0">
                <a:latin typeface="Calibri" panose="020F0502020204030204" pitchFamily="34" charset="0"/>
              </a:rPr>
              <a:t>Διαδικτυακή Πύλη για την Τοπική Ανάπτυξη - «Γέφυρα» Σύμπραξης ΟΤΑ και Ιδιωτικού Τομέα, μία πρωτοβουλία: </a:t>
            </a:r>
          </a:p>
          <a:p>
            <a:pPr lvl="1">
              <a:buFont typeface="Wingdings" panose="05000000000000000000" pitchFamily="2" charset="2"/>
              <a:buChar char="q"/>
            </a:pPr>
            <a:r>
              <a:rPr lang="el-GR" sz="1600" i="1" dirty="0" smtClean="0">
                <a:solidFill>
                  <a:schemeClr val="tx1"/>
                </a:solidFill>
                <a:latin typeface="Calibri" panose="020F0502020204030204" pitchFamily="34" charset="0"/>
              </a:rPr>
              <a:t>του Υπουργείου Εσωτερικών </a:t>
            </a:r>
          </a:p>
          <a:p>
            <a:pPr lvl="1">
              <a:buFont typeface="Wingdings" panose="05000000000000000000" pitchFamily="2" charset="2"/>
              <a:buChar char="q"/>
            </a:pPr>
            <a:r>
              <a:rPr lang="el-GR" sz="1600" i="1" dirty="0" smtClean="0">
                <a:solidFill>
                  <a:schemeClr val="tx1"/>
                </a:solidFill>
                <a:latin typeface="Calibri" panose="020F0502020204030204" pitchFamily="34" charset="0"/>
              </a:rPr>
              <a:t>της ΚΕΔΕ</a:t>
            </a:r>
          </a:p>
          <a:p>
            <a:pPr lvl="1">
              <a:buFont typeface="Wingdings" panose="05000000000000000000" pitchFamily="2" charset="2"/>
              <a:buChar char="q"/>
            </a:pPr>
            <a:r>
              <a:rPr lang="el-GR" sz="1600" i="1" dirty="0" smtClean="0">
                <a:solidFill>
                  <a:schemeClr val="tx1"/>
                </a:solidFill>
                <a:latin typeface="Calibri" panose="020F0502020204030204" pitchFamily="34" charset="0"/>
              </a:rPr>
              <a:t> της ΠΕΤΑ Α.Ε. </a:t>
            </a:r>
          </a:p>
          <a:p>
            <a:pPr lvl="1">
              <a:buFont typeface="Wingdings" panose="05000000000000000000" pitchFamily="2" charset="2"/>
              <a:buChar char="q"/>
            </a:pPr>
            <a:endParaRPr lang="el-GR" sz="1600" i="1" dirty="0" smtClean="0">
              <a:solidFill>
                <a:schemeClr val="tx1"/>
              </a:solidFill>
              <a:latin typeface="Calibri" panose="020F0502020204030204" pitchFamily="34" charset="0"/>
            </a:endParaRPr>
          </a:p>
          <a:p>
            <a:pPr marL="285750" indent="-285750">
              <a:buFont typeface="Wingdings" panose="05000000000000000000" pitchFamily="2" charset="2"/>
              <a:buChar char="q"/>
            </a:pPr>
            <a:r>
              <a:rPr lang="el-GR" sz="1600" dirty="0">
                <a:latin typeface="Calibri" panose="020F0502020204030204" pitchFamily="34" charset="0"/>
              </a:rPr>
              <a:t>Φορέας</a:t>
            </a:r>
            <a:r>
              <a:rPr lang="el-GR" sz="1600" dirty="0" smtClean="0">
                <a:latin typeface="Calibri" panose="020F0502020204030204" pitchFamily="34" charset="0"/>
              </a:rPr>
              <a:t> Διαχείρισης του </a:t>
            </a:r>
            <a:r>
              <a:rPr lang="el-GR" sz="1600" dirty="0" err="1" smtClean="0">
                <a:latin typeface="Calibri" panose="020F0502020204030204" pitchFamily="34" charset="0"/>
              </a:rPr>
              <a:t>InvestOTA</a:t>
            </a:r>
            <a:r>
              <a:rPr lang="el-GR" sz="1600" dirty="0" smtClean="0">
                <a:latin typeface="Calibri" panose="020F0502020204030204" pitchFamily="34" charset="0"/>
              </a:rPr>
              <a:t> είναι η ΠΕΤΑ Α.Ε. </a:t>
            </a:r>
          </a:p>
        </p:txBody>
      </p:sp>
      <p:sp>
        <p:nvSpPr>
          <p:cNvPr id="8" name="Θέση περιεχομένου 7"/>
          <p:cNvSpPr>
            <a:spLocks noGrp="1"/>
          </p:cNvSpPr>
          <p:nvPr>
            <p:ph sz="quarter" idx="4"/>
          </p:nvPr>
        </p:nvSpPr>
        <p:spPr>
          <a:xfrm>
            <a:off x="4499992" y="2276872"/>
            <a:ext cx="4644008" cy="4104456"/>
          </a:xfrm>
        </p:spPr>
        <p:txBody>
          <a:bodyPr>
            <a:noAutofit/>
          </a:bodyPr>
          <a:lstStyle/>
          <a:p>
            <a:pPr>
              <a:buFont typeface="Wingdings" panose="05000000000000000000" pitchFamily="2" charset="2"/>
              <a:buChar char="q"/>
            </a:pPr>
            <a:r>
              <a:rPr lang="el-GR" sz="1600" dirty="0">
                <a:latin typeface="Calibri" panose="020F0502020204030204" pitchFamily="34" charset="0"/>
              </a:rPr>
              <a:t>Προσέλκυση ιδιωτικών επενδυτικών κεφαλαίων στην υλοποίηση αναπτυξιακών επενδυτικών σχεδίων της ΤΑ:</a:t>
            </a:r>
          </a:p>
          <a:p>
            <a:pPr lvl="1">
              <a:buFont typeface="Wingdings" panose="05000000000000000000" pitchFamily="2" charset="2"/>
              <a:buChar char="q"/>
            </a:pPr>
            <a:r>
              <a:rPr lang="el-GR" sz="1600" dirty="0">
                <a:solidFill>
                  <a:schemeClr val="tx1"/>
                </a:solidFill>
                <a:latin typeface="Calibri" panose="020F0502020204030204" pitchFamily="34" charset="0"/>
              </a:rPr>
              <a:t> αξιοποίηση ακίνητης περιουσίας</a:t>
            </a:r>
          </a:p>
          <a:p>
            <a:pPr lvl="1">
              <a:buFont typeface="Wingdings" panose="05000000000000000000" pitchFamily="2" charset="2"/>
              <a:buChar char="q"/>
            </a:pPr>
            <a:r>
              <a:rPr lang="el-GR" sz="1600" dirty="0">
                <a:solidFill>
                  <a:schemeClr val="tx1"/>
                </a:solidFill>
                <a:latin typeface="Calibri" panose="020F0502020204030204" pitchFamily="34" charset="0"/>
              </a:rPr>
              <a:t>ενεργειακή αναβάθμιση κτιριακών υποδομών και εγκαταστάσεων (σχολικά κτίρια, κολυμβητήρια, </a:t>
            </a:r>
            <a:r>
              <a:rPr lang="el-GR" sz="1600" dirty="0" err="1">
                <a:solidFill>
                  <a:schemeClr val="tx1"/>
                </a:solidFill>
                <a:latin typeface="Calibri" panose="020F0502020204030204" pitchFamily="34" charset="0"/>
              </a:rPr>
              <a:t>οδοφωτισμός</a:t>
            </a:r>
            <a:r>
              <a:rPr lang="el-GR" sz="1600" dirty="0">
                <a:solidFill>
                  <a:schemeClr val="tx1"/>
                </a:solidFill>
                <a:latin typeface="Calibri" panose="020F0502020204030204" pitchFamily="34" charset="0"/>
              </a:rPr>
              <a:t>, αντλιοστάσια κ.ά.)</a:t>
            </a:r>
          </a:p>
          <a:p>
            <a:pPr lvl="1">
              <a:buFont typeface="Wingdings" panose="05000000000000000000" pitchFamily="2" charset="2"/>
              <a:buChar char="q"/>
            </a:pPr>
            <a:r>
              <a:rPr lang="el-GR" sz="1600" dirty="0">
                <a:solidFill>
                  <a:schemeClr val="tx1"/>
                </a:solidFill>
                <a:latin typeface="Calibri" panose="020F0502020204030204" pitchFamily="34" charset="0"/>
              </a:rPr>
              <a:t>εμπορική εκμετάλλευση πλουτοπαραγωγικών πηγών (ιαματικές πηγές, γεωθερμικά πεδία, αιολικά πάρκα κ.ά.)</a:t>
            </a:r>
          </a:p>
          <a:p>
            <a:pPr marL="285750" indent="-285750">
              <a:buFont typeface="Wingdings" panose="05000000000000000000" pitchFamily="2" charset="2"/>
              <a:buChar char="q"/>
            </a:pPr>
            <a:r>
              <a:rPr lang="el-GR" sz="1600" dirty="0">
                <a:latin typeface="Calibri" panose="020F0502020204030204" pitchFamily="34" charset="0"/>
              </a:rPr>
              <a:t>εξασφάλιση χρηματοδότησης της αρχικής επένδυσης (στο σύνολο ή εν μέρει) και διαχείριση του παραγόμενου αποτελέσματος με την τεχνογνωσία του ιδιωτικού τομέα</a:t>
            </a:r>
          </a:p>
          <a:p>
            <a:pPr>
              <a:buNone/>
            </a:pPr>
            <a:endParaRPr lang="el-GR" sz="1800" dirty="0">
              <a:latin typeface="Calibri" panose="020F0502020204030204" pitchFamily="34" charset="0"/>
            </a:endParaRPr>
          </a:p>
        </p:txBody>
      </p:sp>
    </p:spTree>
    <p:extLst>
      <p:ext uri="{BB962C8B-B14F-4D97-AF65-F5344CB8AC3E}">
        <p14:creationId xmlns:p14="http://schemas.microsoft.com/office/powerpoint/2010/main" val="27141803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95536" y="1556792"/>
            <a:ext cx="8568952" cy="4752528"/>
          </a:xfrm>
        </p:spPr>
        <p:txBody>
          <a:bodyPr>
            <a:normAutofit/>
          </a:bodyPr>
          <a:lstStyle/>
          <a:p>
            <a:pPr marL="0" indent="0">
              <a:buSzPct val="120000"/>
              <a:buNone/>
            </a:pPr>
            <a:endParaRPr lang="el-GR" sz="2200" b="1" dirty="0" smtClean="0">
              <a:solidFill>
                <a:schemeClr val="accent1">
                  <a:lumMod val="60000"/>
                  <a:lumOff val="40000"/>
                </a:schemeClr>
              </a:solidFill>
              <a:latin typeface="Trebuchet MS" pitchFamily="34" charset="0"/>
            </a:endParaRPr>
          </a:p>
          <a:p>
            <a:pPr marL="0" indent="0">
              <a:buClr>
                <a:srgbClr val="CC6600"/>
              </a:buClr>
              <a:buSzPct val="120000"/>
              <a:buNone/>
            </a:pPr>
            <a:endParaRPr lang="el-GR" sz="1800" dirty="0" smtClean="0">
              <a:latin typeface="Trebuchet MS" pitchFamily="34" charset="0"/>
            </a:endParaRPr>
          </a:p>
        </p:txBody>
      </p:sp>
      <p:sp>
        <p:nvSpPr>
          <p:cNvPr id="6" name="5 - Θέση αριθμού διαφάνειας"/>
          <p:cNvSpPr>
            <a:spLocks noGrp="1"/>
          </p:cNvSpPr>
          <p:nvPr>
            <p:ph type="sldNum" sz="quarter" idx="12"/>
          </p:nvPr>
        </p:nvSpPr>
        <p:spPr>
          <a:xfrm>
            <a:off x="8174736" y="2272"/>
            <a:ext cx="762000" cy="330384"/>
          </a:xfrm>
        </p:spPr>
        <p:txBody>
          <a:bodyPr/>
          <a:lstStyle/>
          <a:p>
            <a:fld id="{AB6998EF-FEB1-4EE8-83E3-6384912BF402}" type="slidenum">
              <a:rPr lang="el-GR" sz="1600" smtClean="0"/>
              <a:pPr/>
              <a:t>29</a:t>
            </a:fld>
            <a:endParaRPr lang="el-GR" sz="1600" dirty="0"/>
          </a:p>
        </p:txBody>
      </p:sp>
      <p:sp>
        <p:nvSpPr>
          <p:cNvPr id="7" name="1 - Τίτλος"/>
          <p:cNvSpPr txBox="1">
            <a:spLocks/>
          </p:cNvSpPr>
          <p:nvPr/>
        </p:nvSpPr>
        <p:spPr>
          <a:xfrm>
            <a:off x="0" y="0"/>
            <a:ext cx="8640960" cy="288032"/>
          </a:xfrm>
          <a:prstGeom prst="rect">
            <a:avLst/>
          </a:prstGeom>
        </p:spPr>
        <p:txBody>
          <a:bodyPr vert="horz" anchor="ctr">
            <a:noAutofit/>
          </a:bodyPr>
          <a:lstStyle/>
          <a:p>
            <a:pPr marL="64008" lvl="0">
              <a:spcBef>
                <a:spcPts val="300"/>
              </a:spcBef>
              <a:buClr>
                <a:schemeClr val="accent3"/>
              </a:buClr>
              <a:defRPr/>
            </a:pPr>
            <a:r>
              <a:rPr lang="el-GR" sz="1600" dirty="0" smtClean="0">
                <a:solidFill>
                  <a:schemeClr val="bg1"/>
                </a:solidFill>
                <a:latin typeface="+mj-lt"/>
              </a:rPr>
              <a:t>Δημοτικά Έργα Ενεργειακής Αναβάθμισης : Όροι και Προϋποθέσεις Χρηματοδότησης </a:t>
            </a:r>
          </a:p>
        </p:txBody>
      </p:sp>
      <p:pic>
        <p:nvPicPr>
          <p:cNvPr id="1026" name="Picture 2"/>
          <p:cNvPicPr>
            <a:picLocks noChangeAspect="1" noChangeArrowheads="1"/>
          </p:cNvPicPr>
          <p:nvPr/>
        </p:nvPicPr>
        <p:blipFill>
          <a:blip r:embed="rId2" cstate="print"/>
          <a:srcRect r="3538" b="79646"/>
          <a:stretch>
            <a:fillRect/>
          </a:stretch>
        </p:blipFill>
        <p:spPr bwMode="auto">
          <a:xfrm>
            <a:off x="144016" y="332656"/>
            <a:ext cx="8820472" cy="504056"/>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r="1607"/>
          <a:stretch>
            <a:fillRect/>
          </a:stretch>
        </p:blipFill>
        <p:spPr bwMode="auto">
          <a:xfrm>
            <a:off x="144016" y="825971"/>
            <a:ext cx="8820472" cy="5123309"/>
          </a:xfrm>
          <a:prstGeom prst="rect">
            <a:avLst/>
          </a:prstGeom>
          <a:noFill/>
          <a:ln w="9525">
            <a:noFill/>
            <a:miter lim="800000"/>
            <a:headEnd/>
            <a:tailEnd/>
          </a:ln>
        </p:spPr>
      </p:pic>
      <p:pic>
        <p:nvPicPr>
          <p:cNvPr id="11" name="10 - Εικόνα"/>
          <p:cNvPicPr/>
          <p:nvPr/>
        </p:nvPicPr>
        <p:blipFill>
          <a:blip r:embed="rId4" cstate="print"/>
          <a:srcRect l="13749" t="67489" r="13641" b="19301"/>
          <a:stretch>
            <a:fillRect/>
          </a:stretch>
        </p:blipFill>
        <p:spPr bwMode="auto">
          <a:xfrm>
            <a:off x="144016" y="5921896"/>
            <a:ext cx="8820472" cy="9361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692696"/>
            <a:ext cx="8496944" cy="1066800"/>
          </a:xfrm>
          <a:ln>
            <a:noFill/>
          </a:ln>
        </p:spPr>
        <p:style>
          <a:lnRef idx="1">
            <a:schemeClr val="dk1"/>
          </a:lnRef>
          <a:fillRef idx="2">
            <a:schemeClr val="dk1"/>
          </a:fillRef>
          <a:effectRef idx="1">
            <a:schemeClr val="dk1"/>
          </a:effectRef>
          <a:fontRef idx="minor">
            <a:schemeClr val="dk1"/>
          </a:fontRef>
        </p:style>
        <p:txBody>
          <a:bodyPr>
            <a:noAutofit/>
          </a:bodyPr>
          <a:lstStyle/>
          <a:p>
            <a:r>
              <a:rPr lang="el-GR" sz="3200" b="1" dirty="0" smtClean="0">
                <a:solidFill>
                  <a:srgbClr val="00B050"/>
                </a:solidFill>
                <a:latin typeface="+mj-lt"/>
              </a:rPr>
              <a:t>Προσδιορισμός του αντικειμένου χρηματοδότησης</a:t>
            </a:r>
            <a:endParaRPr lang="el-GR" sz="3200" b="1" dirty="0">
              <a:solidFill>
                <a:srgbClr val="00B050"/>
              </a:solidFill>
              <a:latin typeface="+mj-lt"/>
            </a:endParaRPr>
          </a:p>
        </p:txBody>
      </p:sp>
      <p:sp>
        <p:nvSpPr>
          <p:cNvPr id="3" name="2 - Θέση περιεχομένου"/>
          <p:cNvSpPr>
            <a:spLocks noGrp="1"/>
          </p:cNvSpPr>
          <p:nvPr>
            <p:ph idx="1"/>
          </p:nvPr>
        </p:nvSpPr>
        <p:spPr>
          <a:xfrm>
            <a:off x="251520" y="1988840"/>
            <a:ext cx="8651304" cy="4320480"/>
          </a:xfrm>
        </p:spPr>
        <p:txBody>
          <a:bodyPr>
            <a:normAutofit/>
          </a:bodyPr>
          <a:lstStyle/>
          <a:p>
            <a:pPr>
              <a:lnSpc>
                <a:spcPct val="200000"/>
              </a:lnSpc>
              <a:buClr>
                <a:srgbClr val="008E40"/>
              </a:buClr>
              <a:buSzPct val="150000"/>
            </a:pPr>
            <a:r>
              <a:rPr lang="el-GR" b="1" dirty="0" smtClean="0">
                <a:latin typeface="Trebuchet MS" pitchFamily="34" charset="0"/>
              </a:rPr>
              <a:t>Κατηγορίες έργων</a:t>
            </a:r>
          </a:p>
          <a:p>
            <a:pPr>
              <a:lnSpc>
                <a:spcPct val="200000"/>
              </a:lnSpc>
              <a:buClr>
                <a:srgbClr val="008E40"/>
              </a:buClr>
              <a:buSzPct val="150000"/>
            </a:pPr>
            <a:r>
              <a:rPr lang="el-GR" b="1" dirty="0" smtClean="0">
                <a:latin typeface="Trebuchet MS" pitchFamily="34" charset="0"/>
              </a:rPr>
              <a:t>Εκτίμηση προϋπολογισμού επένδυσης / κατηγορία έργου</a:t>
            </a:r>
          </a:p>
          <a:p>
            <a:pPr>
              <a:lnSpc>
                <a:spcPct val="200000"/>
              </a:lnSpc>
              <a:buClr>
                <a:srgbClr val="008E40"/>
              </a:buClr>
              <a:buSzPct val="150000"/>
            </a:pPr>
            <a:r>
              <a:rPr lang="el-GR" b="1" dirty="0" smtClean="0">
                <a:latin typeface="Trebuchet MS" pitchFamily="34" charset="0"/>
              </a:rPr>
              <a:t>Εκτίμηση συνολικού ύψους επενδύσεων</a:t>
            </a:r>
          </a:p>
          <a:p>
            <a:pPr>
              <a:lnSpc>
                <a:spcPct val="200000"/>
              </a:lnSpc>
              <a:buSzPct val="120000"/>
            </a:pPr>
            <a:endParaRPr lang="el-GR" dirty="0">
              <a:latin typeface="Trebuchet MS" pitchFamily="34" charset="0"/>
            </a:endParaRPr>
          </a:p>
        </p:txBody>
      </p:sp>
      <p:pic>
        <p:nvPicPr>
          <p:cNvPr id="4" name="Picture 6" descr="peta-logo"/>
          <p:cNvPicPr>
            <a:picLocks noChangeAspect="1" noChangeArrowheads="1"/>
          </p:cNvPicPr>
          <p:nvPr/>
        </p:nvPicPr>
        <p:blipFill>
          <a:blip r:embed="rId3" cstate="print"/>
          <a:srcRect/>
          <a:stretch>
            <a:fillRect/>
          </a:stretch>
        </p:blipFill>
        <p:spPr bwMode="auto">
          <a:xfrm>
            <a:off x="8388504" y="6310323"/>
            <a:ext cx="720000" cy="503053"/>
          </a:xfrm>
          <a:prstGeom prst="rect">
            <a:avLst/>
          </a:prstGeom>
          <a:noFill/>
        </p:spPr>
      </p:pic>
      <p:sp>
        <p:nvSpPr>
          <p:cNvPr id="5" name="1 - Τίτλος"/>
          <p:cNvSpPr txBox="1">
            <a:spLocks/>
          </p:cNvSpPr>
          <p:nvPr/>
        </p:nvSpPr>
        <p:spPr>
          <a:xfrm>
            <a:off x="0" y="0"/>
            <a:ext cx="8640960" cy="288032"/>
          </a:xfrm>
          <a:prstGeom prst="rect">
            <a:avLst/>
          </a:prstGeom>
        </p:spPr>
        <p:txBody>
          <a:bodyPr vert="horz" anchor="ctr">
            <a:noAutofit/>
          </a:bodyPr>
          <a:lstStyle/>
          <a:p>
            <a:pPr marL="64008" lvl="0">
              <a:spcBef>
                <a:spcPts val="300"/>
              </a:spcBef>
              <a:buClr>
                <a:schemeClr val="accent3"/>
              </a:buClr>
              <a:defRPr/>
            </a:pPr>
            <a:r>
              <a:rPr lang="el-GR" sz="1600" dirty="0">
                <a:solidFill>
                  <a:schemeClr val="bg1"/>
                </a:solidFill>
                <a:latin typeface="+mj-lt"/>
              </a:rPr>
              <a:t>Δημοτικά Έργα Ενεργειακής Αναβάθμισης : Όροι και Προϋποθέσεις Χρηματοδότησης </a:t>
            </a:r>
            <a:endParaRPr lang="el-GR" sz="1600" dirty="0" smtClean="0">
              <a:solidFill>
                <a:schemeClr val="bg1"/>
              </a:solidFill>
              <a:latin typeface="+mj-lt"/>
            </a:endParaRPr>
          </a:p>
        </p:txBody>
      </p:sp>
      <p:sp>
        <p:nvSpPr>
          <p:cNvPr id="8" name="7 - Θέση αριθμού διαφάνειας"/>
          <p:cNvSpPr>
            <a:spLocks noGrp="1"/>
          </p:cNvSpPr>
          <p:nvPr>
            <p:ph type="sldNum" sz="quarter" idx="12"/>
          </p:nvPr>
        </p:nvSpPr>
        <p:spPr>
          <a:xfrm>
            <a:off x="8174736" y="2272"/>
            <a:ext cx="762000" cy="330384"/>
          </a:xfrm>
        </p:spPr>
        <p:txBody>
          <a:bodyPr/>
          <a:lstStyle/>
          <a:p>
            <a:fld id="{AB6998EF-FEB1-4EE8-83E3-6384912BF402}" type="slidenum">
              <a:rPr lang="el-GR" sz="1600" smtClean="0"/>
              <a:pPr/>
              <a:t>3</a:t>
            </a:fld>
            <a:endParaRPr lang="el-GR" sz="16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a:xfrm>
            <a:off x="827584" y="404664"/>
            <a:ext cx="7488832" cy="504056"/>
          </a:xfrm>
          <a:prstGeom prst="rect">
            <a:avLst/>
          </a:prstGeom>
        </p:spPr>
        <p:txBody>
          <a:bodyPr vert="horz" anchor="b">
            <a:noAutofit/>
          </a:bodyPr>
          <a:lstStyle/>
          <a:p>
            <a:pPr lvl="0" algn="ctr" fontAlgn="auto">
              <a:spcAft>
                <a:spcPts val="0"/>
              </a:spcAft>
            </a:pPr>
            <a:endParaRPr lang="el-GR" sz="3600" b="1" dirty="0" smtClean="0">
              <a:solidFill>
                <a:schemeClr val="bg2">
                  <a:lumMod val="50000"/>
                </a:schemeClr>
              </a:solidFill>
              <a:latin typeface="Calibri" panose="020F0502020204030204" pitchFamily="34" charset="0"/>
              <a:ea typeface="+mj-ea"/>
              <a:cs typeface="+mj-cs"/>
            </a:endParaRPr>
          </a:p>
        </p:txBody>
      </p:sp>
      <p:sp>
        <p:nvSpPr>
          <p:cNvPr id="12" name="Subtitle 1"/>
          <p:cNvSpPr txBox="1">
            <a:spLocks/>
          </p:cNvSpPr>
          <p:nvPr/>
        </p:nvSpPr>
        <p:spPr bwMode="auto">
          <a:xfrm>
            <a:off x="179512" y="6381328"/>
            <a:ext cx="8784976" cy="2880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endParaRPr lang="el-GR" sz="1400" dirty="0" smtClean="0">
              <a:solidFill>
                <a:schemeClr val="tx2">
                  <a:lumMod val="75000"/>
                </a:schemeClr>
              </a:solidFill>
              <a:latin typeface="+mn-lt"/>
              <a:cs typeface="Arial" pitchFamily="34" charset="0"/>
            </a:endParaRPr>
          </a:p>
          <a:p>
            <a:endParaRPr lang="en-US" sz="1000" dirty="0" smtClean="0">
              <a:solidFill>
                <a:schemeClr val="tx2">
                  <a:lumMod val="75000"/>
                </a:schemeClr>
              </a:solidFill>
              <a:latin typeface="+mn-lt"/>
              <a:cs typeface="Arial" pitchFamily="34" charset="0"/>
            </a:endParaRPr>
          </a:p>
        </p:txBody>
      </p:sp>
      <p:sp>
        <p:nvSpPr>
          <p:cNvPr id="2" name="Θέση αριθμού διαφάνειας 1"/>
          <p:cNvSpPr>
            <a:spLocks noGrp="1"/>
          </p:cNvSpPr>
          <p:nvPr>
            <p:ph type="sldNum" sz="quarter" idx="12"/>
          </p:nvPr>
        </p:nvSpPr>
        <p:spPr/>
        <p:txBody>
          <a:bodyPr>
            <a:normAutofit/>
          </a:bodyPr>
          <a:lstStyle/>
          <a:p>
            <a:r>
              <a:rPr lang="el-GR" sz="1200" dirty="0" smtClean="0">
                <a:solidFill>
                  <a:srgbClr val="7F9C9D"/>
                </a:solidFill>
                <a:latin typeface="+mn-lt"/>
              </a:rPr>
              <a:t>28</a:t>
            </a:r>
            <a:endParaRPr lang="el-GR" sz="1200" dirty="0">
              <a:solidFill>
                <a:srgbClr val="7F9C9D"/>
              </a:solidFill>
              <a:latin typeface="+mn-lt"/>
            </a:endParaRPr>
          </a:p>
        </p:txBody>
      </p:sp>
      <p:pic>
        <p:nvPicPr>
          <p:cNvPr id="2050"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2856818182"/>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a:xfrm>
            <a:off x="827584" y="404664"/>
            <a:ext cx="7488832" cy="504056"/>
          </a:xfrm>
          <a:prstGeom prst="rect">
            <a:avLst/>
          </a:prstGeom>
        </p:spPr>
        <p:txBody>
          <a:bodyPr vert="horz" anchor="b">
            <a:noAutofit/>
          </a:bodyPr>
          <a:lstStyle/>
          <a:p>
            <a:pPr lvl="0" algn="ctr" fontAlgn="auto">
              <a:spcAft>
                <a:spcPts val="0"/>
              </a:spcAft>
            </a:pPr>
            <a:endParaRPr lang="el-GR" sz="3600" b="1" dirty="0" smtClean="0">
              <a:solidFill>
                <a:schemeClr val="bg2">
                  <a:lumMod val="50000"/>
                </a:schemeClr>
              </a:solidFill>
              <a:latin typeface="Calibri" panose="020F0502020204030204" pitchFamily="34" charset="0"/>
              <a:ea typeface="+mj-ea"/>
              <a:cs typeface="+mj-cs"/>
            </a:endParaRPr>
          </a:p>
        </p:txBody>
      </p:sp>
      <p:sp>
        <p:nvSpPr>
          <p:cNvPr id="12" name="Subtitle 1"/>
          <p:cNvSpPr txBox="1">
            <a:spLocks/>
          </p:cNvSpPr>
          <p:nvPr/>
        </p:nvSpPr>
        <p:spPr bwMode="auto">
          <a:xfrm>
            <a:off x="179512" y="6381328"/>
            <a:ext cx="8784976" cy="2880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endParaRPr lang="el-GR" sz="1400" dirty="0" smtClean="0">
              <a:solidFill>
                <a:schemeClr val="tx2">
                  <a:lumMod val="75000"/>
                </a:schemeClr>
              </a:solidFill>
              <a:latin typeface="+mn-lt"/>
              <a:cs typeface="Arial" pitchFamily="34" charset="0"/>
            </a:endParaRPr>
          </a:p>
          <a:p>
            <a:endParaRPr lang="en-US" sz="1000" dirty="0" smtClean="0">
              <a:solidFill>
                <a:schemeClr val="tx2">
                  <a:lumMod val="75000"/>
                </a:schemeClr>
              </a:solidFill>
              <a:latin typeface="+mn-lt"/>
              <a:cs typeface="Arial" pitchFamily="34" charset="0"/>
            </a:endParaRPr>
          </a:p>
        </p:txBody>
      </p:sp>
      <p:sp>
        <p:nvSpPr>
          <p:cNvPr id="2" name="Θέση αριθμού διαφάνειας 1"/>
          <p:cNvSpPr>
            <a:spLocks noGrp="1"/>
          </p:cNvSpPr>
          <p:nvPr>
            <p:ph type="sldNum" sz="quarter" idx="12"/>
          </p:nvPr>
        </p:nvSpPr>
        <p:spPr/>
        <p:txBody>
          <a:bodyPr>
            <a:normAutofit/>
          </a:bodyPr>
          <a:lstStyle/>
          <a:p>
            <a:r>
              <a:rPr lang="el-GR" sz="1200" dirty="0" smtClean="0">
                <a:solidFill>
                  <a:srgbClr val="7F9C9D"/>
                </a:solidFill>
                <a:latin typeface="+mn-lt"/>
              </a:rPr>
              <a:t>28</a:t>
            </a:r>
            <a:endParaRPr lang="el-GR" sz="1200" dirty="0">
              <a:solidFill>
                <a:srgbClr val="7F9C9D"/>
              </a:solidFill>
              <a:latin typeface="+mn-lt"/>
            </a:endParaRPr>
          </a:p>
        </p:txBody>
      </p:sp>
      <p:pic>
        <p:nvPicPr>
          <p:cNvPr id="3074" name="Picture 2"/>
          <p:cNvPicPr>
            <a:picLocks noChangeAspect="1" noChangeArrowheads="1"/>
          </p:cNvPicPr>
          <p:nvPr/>
        </p:nvPicPr>
        <p:blipFill>
          <a:blip r:embed="rId3" cstate="print"/>
          <a:srcRect/>
          <a:stretch>
            <a:fillRect/>
          </a:stretch>
        </p:blipFill>
        <p:spPr bwMode="auto">
          <a:xfrm>
            <a:off x="1" y="1"/>
            <a:ext cx="9143999" cy="6858000"/>
          </a:xfrm>
          <a:prstGeom prst="rect">
            <a:avLst/>
          </a:prstGeom>
          <a:noFill/>
          <a:ln w="9525">
            <a:noFill/>
            <a:miter lim="800000"/>
            <a:headEnd/>
            <a:tailEnd/>
          </a:ln>
        </p:spPr>
      </p:pic>
    </p:spTree>
    <p:extLst>
      <p:ext uri="{BB962C8B-B14F-4D97-AF65-F5344CB8AC3E}">
        <p14:creationId xmlns:p14="http://schemas.microsoft.com/office/powerpoint/2010/main" val="4038305465"/>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a:xfrm>
            <a:off x="827584" y="404664"/>
            <a:ext cx="7488832" cy="504056"/>
          </a:xfrm>
          <a:prstGeom prst="rect">
            <a:avLst/>
          </a:prstGeom>
        </p:spPr>
        <p:txBody>
          <a:bodyPr vert="horz" anchor="b">
            <a:noAutofit/>
          </a:bodyPr>
          <a:lstStyle/>
          <a:p>
            <a:pPr lvl="0" algn="ctr" fontAlgn="auto">
              <a:spcAft>
                <a:spcPts val="0"/>
              </a:spcAft>
            </a:pPr>
            <a:endParaRPr lang="el-GR" sz="3600" b="1" dirty="0" smtClean="0">
              <a:solidFill>
                <a:schemeClr val="bg2">
                  <a:lumMod val="50000"/>
                </a:schemeClr>
              </a:solidFill>
              <a:latin typeface="Calibri" panose="020F0502020204030204" pitchFamily="34" charset="0"/>
              <a:ea typeface="+mj-ea"/>
              <a:cs typeface="+mj-cs"/>
            </a:endParaRPr>
          </a:p>
        </p:txBody>
      </p:sp>
      <p:sp>
        <p:nvSpPr>
          <p:cNvPr id="12" name="Subtitle 1"/>
          <p:cNvSpPr txBox="1">
            <a:spLocks/>
          </p:cNvSpPr>
          <p:nvPr/>
        </p:nvSpPr>
        <p:spPr bwMode="auto">
          <a:xfrm>
            <a:off x="179512" y="6381328"/>
            <a:ext cx="8784976" cy="2880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endParaRPr lang="el-GR" sz="1400" dirty="0" smtClean="0">
              <a:solidFill>
                <a:schemeClr val="tx2">
                  <a:lumMod val="75000"/>
                </a:schemeClr>
              </a:solidFill>
              <a:latin typeface="+mn-lt"/>
              <a:cs typeface="Arial" pitchFamily="34" charset="0"/>
            </a:endParaRPr>
          </a:p>
          <a:p>
            <a:endParaRPr lang="en-US" sz="1000" dirty="0" smtClean="0">
              <a:solidFill>
                <a:schemeClr val="tx2">
                  <a:lumMod val="75000"/>
                </a:schemeClr>
              </a:solidFill>
              <a:latin typeface="+mn-lt"/>
              <a:cs typeface="Arial" pitchFamily="34" charset="0"/>
            </a:endParaRPr>
          </a:p>
        </p:txBody>
      </p:sp>
      <p:sp>
        <p:nvSpPr>
          <p:cNvPr id="2" name="Θέση αριθμού διαφάνειας 1"/>
          <p:cNvSpPr>
            <a:spLocks noGrp="1"/>
          </p:cNvSpPr>
          <p:nvPr>
            <p:ph type="sldNum" sz="quarter" idx="12"/>
          </p:nvPr>
        </p:nvSpPr>
        <p:spPr/>
        <p:txBody>
          <a:bodyPr>
            <a:normAutofit/>
          </a:bodyPr>
          <a:lstStyle/>
          <a:p>
            <a:r>
              <a:rPr lang="el-GR" sz="1200" dirty="0" smtClean="0">
                <a:solidFill>
                  <a:srgbClr val="7F9C9D"/>
                </a:solidFill>
                <a:latin typeface="+mn-lt"/>
              </a:rPr>
              <a:t>28</a:t>
            </a:r>
            <a:endParaRPr lang="el-GR" sz="1200" dirty="0">
              <a:solidFill>
                <a:srgbClr val="7F9C9D"/>
              </a:solidFill>
              <a:latin typeface="+mn-lt"/>
            </a:endParaRPr>
          </a:p>
        </p:txBody>
      </p:sp>
      <p:pic>
        <p:nvPicPr>
          <p:cNvPr id="4098" name="Picture 2"/>
          <p:cNvPicPr>
            <a:picLocks noChangeAspect="1" noChangeArrowheads="1"/>
          </p:cNvPicPr>
          <p:nvPr/>
        </p:nvPicPr>
        <p:blipFill>
          <a:blip r:embed="rId3" cstate="print"/>
          <a:srcRect/>
          <a:stretch>
            <a:fillRect/>
          </a:stretch>
        </p:blipFill>
        <p:spPr bwMode="auto">
          <a:xfrm>
            <a:off x="1" y="0"/>
            <a:ext cx="9144000" cy="6858000"/>
          </a:xfrm>
          <a:prstGeom prst="rect">
            <a:avLst/>
          </a:prstGeom>
          <a:noFill/>
          <a:ln w="9525">
            <a:noFill/>
            <a:miter lim="800000"/>
            <a:headEnd/>
            <a:tailEnd/>
          </a:ln>
        </p:spPr>
      </p:pic>
    </p:spTree>
    <p:extLst>
      <p:ext uri="{BB962C8B-B14F-4D97-AF65-F5344CB8AC3E}">
        <p14:creationId xmlns:p14="http://schemas.microsoft.com/office/powerpoint/2010/main" val="4252100731"/>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a:xfrm>
            <a:off x="827584" y="404664"/>
            <a:ext cx="7488832" cy="504056"/>
          </a:xfrm>
          <a:prstGeom prst="rect">
            <a:avLst/>
          </a:prstGeom>
        </p:spPr>
        <p:txBody>
          <a:bodyPr vert="horz" anchor="b">
            <a:noAutofit/>
          </a:bodyPr>
          <a:lstStyle/>
          <a:p>
            <a:pPr lvl="0" algn="ctr" fontAlgn="auto">
              <a:spcAft>
                <a:spcPts val="0"/>
              </a:spcAft>
            </a:pPr>
            <a:endParaRPr lang="el-GR" sz="3600" b="1" dirty="0" smtClean="0">
              <a:solidFill>
                <a:schemeClr val="bg2">
                  <a:lumMod val="50000"/>
                </a:schemeClr>
              </a:solidFill>
              <a:latin typeface="Calibri" panose="020F0502020204030204" pitchFamily="34" charset="0"/>
              <a:ea typeface="+mj-ea"/>
              <a:cs typeface="+mj-cs"/>
            </a:endParaRPr>
          </a:p>
        </p:txBody>
      </p:sp>
      <p:sp>
        <p:nvSpPr>
          <p:cNvPr id="12" name="Subtitle 1"/>
          <p:cNvSpPr txBox="1">
            <a:spLocks/>
          </p:cNvSpPr>
          <p:nvPr/>
        </p:nvSpPr>
        <p:spPr bwMode="auto">
          <a:xfrm>
            <a:off x="179512" y="6381328"/>
            <a:ext cx="8784976" cy="2880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endParaRPr lang="el-GR" sz="1400" dirty="0" smtClean="0">
              <a:solidFill>
                <a:schemeClr val="tx2">
                  <a:lumMod val="75000"/>
                </a:schemeClr>
              </a:solidFill>
              <a:latin typeface="+mn-lt"/>
              <a:cs typeface="Arial" pitchFamily="34" charset="0"/>
            </a:endParaRPr>
          </a:p>
          <a:p>
            <a:endParaRPr lang="en-US" sz="1000" dirty="0" smtClean="0">
              <a:solidFill>
                <a:schemeClr val="tx2">
                  <a:lumMod val="75000"/>
                </a:schemeClr>
              </a:solidFill>
              <a:latin typeface="+mn-lt"/>
              <a:cs typeface="Arial" pitchFamily="34" charset="0"/>
            </a:endParaRPr>
          </a:p>
        </p:txBody>
      </p:sp>
      <p:sp>
        <p:nvSpPr>
          <p:cNvPr id="2" name="Θέση αριθμού διαφάνειας 1"/>
          <p:cNvSpPr>
            <a:spLocks noGrp="1"/>
          </p:cNvSpPr>
          <p:nvPr>
            <p:ph type="sldNum" sz="quarter" idx="12"/>
          </p:nvPr>
        </p:nvSpPr>
        <p:spPr/>
        <p:txBody>
          <a:bodyPr>
            <a:normAutofit/>
          </a:bodyPr>
          <a:lstStyle/>
          <a:p>
            <a:r>
              <a:rPr lang="el-GR" sz="1200" dirty="0" smtClean="0">
                <a:solidFill>
                  <a:srgbClr val="7F9C9D"/>
                </a:solidFill>
                <a:latin typeface="+mn-lt"/>
              </a:rPr>
              <a:t>28</a:t>
            </a:r>
            <a:endParaRPr lang="el-GR" sz="1200" dirty="0">
              <a:solidFill>
                <a:srgbClr val="7F9C9D"/>
              </a:solidFill>
              <a:latin typeface="+mn-lt"/>
            </a:endParaRPr>
          </a:p>
        </p:txBody>
      </p:sp>
      <p:pic>
        <p:nvPicPr>
          <p:cNvPr id="5122" name="Picture 2"/>
          <p:cNvPicPr>
            <a:picLocks noChangeAspect="1" noChangeArrowheads="1"/>
          </p:cNvPicPr>
          <p:nvPr/>
        </p:nvPicPr>
        <p:blipFill>
          <a:blip r:embed="rId3" cstate="print"/>
          <a:srcRect/>
          <a:stretch>
            <a:fillRect/>
          </a:stretch>
        </p:blipFill>
        <p:spPr bwMode="auto">
          <a:xfrm>
            <a:off x="0" y="0"/>
            <a:ext cx="9144000" cy="6907333"/>
          </a:xfrm>
          <a:prstGeom prst="rect">
            <a:avLst/>
          </a:prstGeom>
          <a:noFill/>
          <a:ln w="9525">
            <a:noFill/>
            <a:miter lim="800000"/>
            <a:headEnd/>
            <a:tailEnd/>
          </a:ln>
        </p:spPr>
      </p:pic>
    </p:spTree>
    <p:extLst>
      <p:ext uri="{BB962C8B-B14F-4D97-AF65-F5344CB8AC3E}">
        <p14:creationId xmlns:p14="http://schemas.microsoft.com/office/powerpoint/2010/main" val="766820262"/>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23528" y="908720"/>
            <a:ext cx="8496944" cy="936104"/>
          </a:xfrm>
        </p:spPr>
        <p:txBody>
          <a:bodyPr>
            <a:noAutofit/>
          </a:bodyPr>
          <a:lstStyle/>
          <a:p>
            <a:pPr lvl="0" algn="ctr"/>
            <a:r>
              <a:rPr lang="el-GR" sz="3400" b="1" dirty="0" smtClean="0">
                <a:solidFill>
                  <a:schemeClr val="bg2">
                    <a:lumMod val="50000"/>
                  </a:schemeClr>
                </a:solidFill>
              </a:rPr>
              <a:t>Ευχαριστώ για την προσοχή σας</a:t>
            </a:r>
            <a:br>
              <a:rPr lang="el-GR" sz="3400" b="1" dirty="0" smtClean="0">
                <a:solidFill>
                  <a:schemeClr val="bg2">
                    <a:lumMod val="50000"/>
                  </a:schemeClr>
                </a:solidFill>
              </a:rPr>
            </a:br>
            <a:endParaRPr lang="el-GR" sz="3400" b="1" dirty="0">
              <a:solidFill>
                <a:srgbClr val="666633"/>
              </a:solidFill>
            </a:endParaRPr>
          </a:p>
        </p:txBody>
      </p:sp>
      <p:sp>
        <p:nvSpPr>
          <p:cNvPr id="3" name="2 - Θέση περιεχομένου"/>
          <p:cNvSpPr>
            <a:spLocks noGrp="1"/>
          </p:cNvSpPr>
          <p:nvPr>
            <p:ph idx="1"/>
          </p:nvPr>
        </p:nvSpPr>
        <p:spPr>
          <a:xfrm>
            <a:off x="323528" y="1700808"/>
            <a:ext cx="8496944" cy="4608512"/>
          </a:xfrm>
        </p:spPr>
        <p:txBody>
          <a:bodyPr>
            <a:normAutofit/>
          </a:bodyPr>
          <a:lstStyle/>
          <a:p>
            <a:pPr marL="0" algn="ctr">
              <a:lnSpc>
                <a:spcPts val="2000"/>
              </a:lnSpc>
              <a:buNone/>
            </a:pPr>
            <a:endParaRPr lang="el-GR" sz="2000" b="1" dirty="0" smtClean="0">
              <a:solidFill>
                <a:schemeClr val="tx2">
                  <a:lumMod val="50000"/>
                </a:schemeClr>
              </a:solidFill>
              <a:latin typeface="Trebuchet MS" pitchFamily="34" charset="0"/>
              <a:cs typeface="Arial" pitchFamily="34" charset="0"/>
            </a:endParaRPr>
          </a:p>
          <a:p>
            <a:pPr marL="0" algn="ctr">
              <a:lnSpc>
                <a:spcPts val="2000"/>
              </a:lnSpc>
              <a:buNone/>
            </a:pPr>
            <a:r>
              <a:rPr lang="el-GR" sz="2000" b="1" dirty="0">
                <a:solidFill>
                  <a:schemeClr val="bg2">
                    <a:lumMod val="50000"/>
                  </a:schemeClr>
                </a:solidFill>
              </a:rPr>
              <a:t>Στοιχεία </a:t>
            </a:r>
            <a:r>
              <a:rPr lang="el-GR" sz="2000" b="1" dirty="0" smtClean="0">
                <a:solidFill>
                  <a:schemeClr val="bg2">
                    <a:lumMod val="50000"/>
                  </a:schemeClr>
                </a:solidFill>
              </a:rPr>
              <a:t>Επικοινωνίας</a:t>
            </a:r>
          </a:p>
          <a:p>
            <a:pPr marL="0" algn="ctr">
              <a:lnSpc>
                <a:spcPts val="2000"/>
              </a:lnSpc>
              <a:buNone/>
            </a:pPr>
            <a:endParaRPr lang="el-GR" sz="2000" b="1" dirty="0" smtClean="0">
              <a:solidFill>
                <a:schemeClr val="tx2">
                  <a:lumMod val="50000"/>
                </a:schemeClr>
              </a:solidFill>
              <a:latin typeface="Trebuchet MS" pitchFamily="34" charset="0"/>
              <a:cs typeface="Arial" pitchFamily="34" charset="0"/>
            </a:endParaRPr>
          </a:p>
          <a:p>
            <a:pPr marL="0" algn="ctr">
              <a:lnSpc>
                <a:spcPts val="2000"/>
              </a:lnSpc>
              <a:buNone/>
            </a:pPr>
            <a:r>
              <a:rPr lang="el-GR" sz="2000" b="1" dirty="0" smtClean="0">
                <a:solidFill>
                  <a:schemeClr val="tx2">
                    <a:lumMod val="50000"/>
                  </a:schemeClr>
                </a:solidFill>
                <a:latin typeface="Trebuchet MS" pitchFamily="34" charset="0"/>
                <a:cs typeface="Arial" pitchFamily="34" charset="0"/>
              </a:rPr>
              <a:t>ΠΛΗΡΟΦΟΡΗΣΗ – ΕΠΙΜΟΡΦΩΣΗ - ΤΟΠΙΚΗ ΑΝΑΠΤΥΞΗ</a:t>
            </a:r>
          </a:p>
          <a:p>
            <a:pPr marL="0" algn="ctr">
              <a:lnSpc>
                <a:spcPts val="2000"/>
              </a:lnSpc>
              <a:buNone/>
            </a:pPr>
            <a:r>
              <a:rPr lang="el-GR" sz="2000" dirty="0" smtClean="0">
                <a:solidFill>
                  <a:schemeClr val="tx2">
                    <a:lumMod val="50000"/>
                  </a:schemeClr>
                </a:solidFill>
                <a:latin typeface="Trebuchet MS" pitchFamily="34" charset="0"/>
                <a:cs typeface="Arial" pitchFamily="34" charset="0"/>
              </a:rPr>
              <a:t>Αναπτυξιακή Ανώνυμη Εταιρεία Ο.Τ.Α. (Π.Ε.Τ.Α. Α.Ε.)</a:t>
            </a:r>
          </a:p>
          <a:p>
            <a:pPr marL="0" algn="ctr">
              <a:lnSpc>
                <a:spcPts val="2000"/>
              </a:lnSpc>
              <a:buNone/>
            </a:pPr>
            <a:r>
              <a:rPr lang="el-GR" sz="2000" dirty="0" smtClean="0">
                <a:solidFill>
                  <a:schemeClr val="tx2">
                    <a:lumMod val="50000"/>
                  </a:schemeClr>
                </a:solidFill>
                <a:latin typeface="Trebuchet MS" pitchFamily="34" charset="0"/>
                <a:cs typeface="Arial" pitchFamily="34" charset="0"/>
              </a:rPr>
              <a:t>Ηπείρου 11, 10433, Αθήνα</a:t>
            </a:r>
          </a:p>
          <a:p>
            <a:pPr marL="0" algn="ctr">
              <a:lnSpc>
                <a:spcPts val="2000"/>
              </a:lnSpc>
              <a:buNone/>
            </a:pPr>
            <a:r>
              <a:rPr lang="el-GR" sz="2000" dirty="0" smtClean="0">
                <a:solidFill>
                  <a:schemeClr val="tx2">
                    <a:lumMod val="50000"/>
                  </a:schemeClr>
                </a:solidFill>
                <a:latin typeface="Trebuchet MS" pitchFamily="34" charset="0"/>
                <a:cs typeface="Arial" pitchFamily="34" charset="0"/>
              </a:rPr>
              <a:t>Τηλέφωνο: 213 215 56 00</a:t>
            </a:r>
          </a:p>
          <a:p>
            <a:pPr marL="0" algn="ctr">
              <a:lnSpc>
                <a:spcPts val="2000"/>
              </a:lnSpc>
              <a:buNone/>
            </a:pPr>
            <a:r>
              <a:rPr lang="el-GR" sz="2000" dirty="0" err="1" smtClean="0">
                <a:solidFill>
                  <a:schemeClr val="tx2">
                    <a:lumMod val="50000"/>
                  </a:schemeClr>
                </a:solidFill>
                <a:latin typeface="Trebuchet MS" pitchFamily="34" charset="0"/>
                <a:cs typeface="Arial" pitchFamily="34" charset="0"/>
              </a:rPr>
              <a:t>Fax</a:t>
            </a:r>
            <a:r>
              <a:rPr lang="el-GR" sz="2000" dirty="0" smtClean="0">
                <a:solidFill>
                  <a:schemeClr val="tx2">
                    <a:lumMod val="50000"/>
                  </a:schemeClr>
                </a:solidFill>
                <a:latin typeface="Trebuchet MS" pitchFamily="34" charset="0"/>
                <a:cs typeface="Arial" pitchFamily="34" charset="0"/>
              </a:rPr>
              <a:t>: 213 215 56 24</a:t>
            </a:r>
          </a:p>
          <a:p>
            <a:pPr marL="0" algn="ctr">
              <a:lnSpc>
                <a:spcPts val="2000"/>
              </a:lnSpc>
              <a:buNone/>
            </a:pPr>
            <a:r>
              <a:rPr lang="el-GR" sz="2000" dirty="0" err="1" smtClean="0">
                <a:solidFill>
                  <a:schemeClr val="tx2">
                    <a:lumMod val="50000"/>
                  </a:schemeClr>
                </a:solidFill>
                <a:latin typeface="Trebuchet MS" pitchFamily="34" charset="0"/>
                <a:cs typeface="Arial" pitchFamily="34" charset="0"/>
              </a:rPr>
              <a:t>webite</a:t>
            </a:r>
            <a:r>
              <a:rPr lang="el-GR" sz="2000" dirty="0" smtClean="0">
                <a:solidFill>
                  <a:schemeClr val="tx2">
                    <a:lumMod val="50000"/>
                  </a:schemeClr>
                </a:solidFill>
                <a:latin typeface="Trebuchet MS" pitchFamily="34" charset="0"/>
                <a:cs typeface="Arial" pitchFamily="34" charset="0"/>
              </a:rPr>
              <a:t>: </a:t>
            </a:r>
            <a:r>
              <a:rPr lang="el-GR" sz="2000" dirty="0" err="1" smtClean="0">
                <a:solidFill>
                  <a:schemeClr val="tx2">
                    <a:lumMod val="50000"/>
                  </a:schemeClr>
                </a:solidFill>
                <a:latin typeface="Trebuchet MS" pitchFamily="34" charset="0"/>
                <a:cs typeface="Arial" pitchFamily="34" charset="0"/>
                <a:hlinkClick r:id="rId2"/>
              </a:rPr>
              <a:t>www.info</a:t>
            </a:r>
            <a:r>
              <a:rPr lang="el-GR" sz="2000" dirty="0" smtClean="0">
                <a:solidFill>
                  <a:schemeClr val="tx2">
                    <a:lumMod val="50000"/>
                  </a:schemeClr>
                </a:solidFill>
                <a:latin typeface="Trebuchet MS" pitchFamily="34" charset="0"/>
                <a:cs typeface="Arial" pitchFamily="34" charset="0"/>
                <a:hlinkClick r:id="rId2"/>
              </a:rPr>
              <a:t>-</a:t>
            </a:r>
            <a:r>
              <a:rPr lang="el-GR" sz="2000" dirty="0" err="1" smtClean="0">
                <a:solidFill>
                  <a:schemeClr val="tx2">
                    <a:lumMod val="50000"/>
                  </a:schemeClr>
                </a:solidFill>
                <a:latin typeface="Trebuchet MS" pitchFamily="34" charset="0"/>
                <a:cs typeface="Arial" pitchFamily="34" charset="0"/>
                <a:hlinkClick r:id="rId2"/>
              </a:rPr>
              <a:t>peta.gr</a:t>
            </a:r>
            <a:r>
              <a:rPr lang="en-US" sz="2000" dirty="0" smtClean="0">
                <a:solidFill>
                  <a:schemeClr val="tx2">
                    <a:lumMod val="50000"/>
                  </a:schemeClr>
                </a:solidFill>
                <a:latin typeface="Trebuchet MS" pitchFamily="34" charset="0"/>
                <a:cs typeface="Arial" pitchFamily="34" charset="0"/>
              </a:rPr>
              <a:t> </a:t>
            </a:r>
            <a:endParaRPr lang="el-GR" sz="2000" dirty="0" smtClean="0">
              <a:solidFill>
                <a:schemeClr val="tx2">
                  <a:lumMod val="50000"/>
                </a:schemeClr>
              </a:solidFill>
              <a:latin typeface="Trebuchet MS" pitchFamily="34" charset="0"/>
              <a:cs typeface="Arial" pitchFamily="34" charset="0"/>
            </a:endParaRPr>
          </a:p>
          <a:p>
            <a:pPr marL="0" algn="ctr">
              <a:lnSpc>
                <a:spcPts val="2000"/>
              </a:lnSpc>
              <a:buNone/>
            </a:pPr>
            <a:r>
              <a:rPr lang="en-US" sz="2000" dirty="0" smtClean="0">
                <a:solidFill>
                  <a:schemeClr val="tx2">
                    <a:lumMod val="50000"/>
                  </a:schemeClr>
                </a:solidFill>
                <a:latin typeface="Trebuchet MS" pitchFamily="34" charset="0"/>
                <a:cs typeface="Arial" pitchFamily="34" charset="0"/>
              </a:rPr>
              <a:t>e</a:t>
            </a:r>
            <a:r>
              <a:rPr lang="el-GR" sz="2000" dirty="0" err="1" smtClean="0">
                <a:solidFill>
                  <a:schemeClr val="tx2">
                    <a:lumMod val="50000"/>
                  </a:schemeClr>
                </a:solidFill>
                <a:latin typeface="Trebuchet MS" pitchFamily="34" charset="0"/>
                <a:cs typeface="Arial" pitchFamily="34" charset="0"/>
              </a:rPr>
              <a:t>mail</a:t>
            </a:r>
            <a:r>
              <a:rPr lang="el-GR" sz="2000" dirty="0" smtClean="0">
                <a:solidFill>
                  <a:schemeClr val="tx2">
                    <a:lumMod val="50000"/>
                  </a:schemeClr>
                </a:solidFill>
                <a:latin typeface="Trebuchet MS" pitchFamily="34" charset="0"/>
                <a:cs typeface="Arial" pitchFamily="34" charset="0"/>
              </a:rPr>
              <a:t>: </a:t>
            </a:r>
            <a:r>
              <a:rPr lang="el-GR" sz="2000" dirty="0" err="1" smtClean="0">
                <a:solidFill>
                  <a:schemeClr val="tx2">
                    <a:lumMod val="50000"/>
                  </a:schemeClr>
                </a:solidFill>
                <a:latin typeface="Trebuchet MS" pitchFamily="34" charset="0"/>
                <a:cs typeface="Arial" pitchFamily="34" charset="0"/>
                <a:hlinkClick r:id="rId3"/>
              </a:rPr>
              <a:t>peta@info</a:t>
            </a:r>
            <a:r>
              <a:rPr lang="el-GR" sz="2000" dirty="0" smtClean="0">
                <a:solidFill>
                  <a:schemeClr val="tx2">
                    <a:lumMod val="50000"/>
                  </a:schemeClr>
                </a:solidFill>
                <a:latin typeface="Trebuchet MS" pitchFamily="34" charset="0"/>
                <a:cs typeface="Arial" pitchFamily="34" charset="0"/>
                <a:hlinkClick r:id="rId3"/>
              </a:rPr>
              <a:t>-</a:t>
            </a:r>
            <a:r>
              <a:rPr lang="el-GR" sz="2000" dirty="0" err="1" smtClean="0">
                <a:solidFill>
                  <a:schemeClr val="tx2">
                    <a:lumMod val="50000"/>
                  </a:schemeClr>
                </a:solidFill>
                <a:latin typeface="Trebuchet MS" pitchFamily="34" charset="0"/>
                <a:cs typeface="Arial" pitchFamily="34" charset="0"/>
                <a:hlinkClick r:id="rId3"/>
              </a:rPr>
              <a:t>peta.gr</a:t>
            </a:r>
            <a:endParaRPr lang="el-GR" sz="2000" dirty="0" smtClean="0">
              <a:latin typeface="Trebuchet MS" pitchFamily="34" charset="0"/>
            </a:endParaRPr>
          </a:p>
          <a:p>
            <a:pPr marL="0" indent="0">
              <a:buSzPct val="120000"/>
            </a:pPr>
            <a:endParaRPr lang="el-GR" sz="2200" dirty="0" smtClean="0">
              <a:latin typeface="Trebuchet MS" pitchFamily="34" charset="0"/>
            </a:endParaRPr>
          </a:p>
          <a:p>
            <a:pPr marL="0" indent="0">
              <a:buSzPct val="120000"/>
              <a:buNone/>
            </a:pPr>
            <a:endParaRPr lang="el-GR" sz="2200" b="1" dirty="0" smtClean="0">
              <a:solidFill>
                <a:schemeClr val="accent1">
                  <a:lumMod val="60000"/>
                  <a:lumOff val="40000"/>
                </a:schemeClr>
              </a:solidFill>
              <a:latin typeface="Trebuchet MS" pitchFamily="34" charset="0"/>
            </a:endParaRPr>
          </a:p>
          <a:p>
            <a:pPr marL="0" indent="0">
              <a:buClr>
                <a:srgbClr val="CC6600"/>
              </a:buClr>
              <a:buSzPct val="120000"/>
              <a:buNone/>
            </a:pPr>
            <a:endParaRPr lang="el-GR" sz="1800" dirty="0" smtClean="0">
              <a:latin typeface="Trebuchet MS" pitchFamily="34" charset="0"/>
            </a:endParaRPr>
          </a:p>
        </p:txBody>
      </p:sp>
      <p:pic>
        <p:nvPicPr>
          <p:cNvPr id="4" name="Picture 6" descr="peta-logo"/>
          <p:cNvPicPr>
            <a:picLocks noChangeAspect="1" noChangeArrowheads="1"/>
          </p:cNvPicPr>
          <p:nvPr/>
        </p:nvPicPr>
        <p:blipFill>
          <a:blip r:embed="rId4" cstate="print"/>
          <a:srcRect/>
          <a:stretch>
            <a:fillRect/>
          </a:stretch>
        </p:blipFill>
        <p:spPr bwMode="auto">
          <a:xfrm>
            <a:off x="3773850" y="5229200"/>
            <a:ext cx="1545761" cy="1080000"/>
          </a:xfrm>
          <a:prstGeom prst="rect">
            <a:avLst/>
          </a:prstGeom>
          <a:noFill/>
        </p:spPr>
      </p:pic>
      <p:sp>
        <p:nvSpPr>
          <p:cNvPr id="6" name="5 - Θέση αριθμού διαφάνειας"/>
          <p:cNvSpPr>
            <a:spLocks noGrp="1"/>
          </p:cNvSpPr>
          <p:nvPr>
            <p:ph type="sldNum" sz="quarter" idx="12"/>
          </p:nvPr>
        </p:nvSpPr>
        <p:spPr>
          <a:xfrm>
            <a:off x="8174736" y="2272"/>
            <a:ext cx="762000" cy="330384"/>
          </a:xfrm>
        </p:spPr>
        <p:txBody>
          <a:bodyPr/>
          <a:lstStyle/>
          <a:p>
            <a:fld id="{AB6998EF-FEB1-4EE8-83E3-6384912BF402}" type="slidenum">
              <a:rPr lang="el-GR" sz="1600" smtClean="0"/>
              <a:pPr/>
              <a:t>34</a:t>
            </a:fld>
            <a:endParaRPr lang="el-GR" sz="1600" dirty="0"/>
          </a:p>
        </p:txBody>
      </p:sp>
      <p:sp>
        <p:nvSpPr>
          <p:cNvPr id="7" name="1 - Τίτλος"/>
          <p:cNvSpPr txBox="1">
            <a:spLocks/>
          </p:cNvSpPr>
          <p:nvPr/>
        </p:nvSpPr>
        <p:spPr>
          <a:xfrm>
            <a:off x="0" y="0"/>
            <a:ext cx="8640960" cy="288032"/>
          </a:xfrm>
          <a:prstGeom prst="rect">
            <a:avLst/>
          </a:prstGeom>
        </p:spPr>
        <p:txBody>
          <a:bodyPr vert="horz" anchor="ctr">
            <a:noAutofit/>
          </a:bodyPr>
          <a:lstStyle/>
          <a:p>
            <a:pPr marL="64008" lvl="0">
              <a:spcBef>
                <a:spcPts val="300"/>
              </a:spcBef>
              <a:buClr>
                <a:schemeClr val="accent3"/>
              </a:buClr>
              <a:defRPr/>
            </a:pPr>
            <a:r>
              <a:rPr lang="el-GR" sz="1600" dirty="0" smtClean="0">
                <a:solidFill>
                  <a:schemeClr val="bg1"/>
                </a:solidFill>
                <a:latin typeface="+mj-lt"/>
              </a:rPr>
              <a:t>Δημοτικά Έργα Ενεργειακής Αναβάθμισης : Όροι και Προϋποθέσεις Χρηματοδότησης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692696"/>
            <a:ext cx="7992888" cy="648072"/>
          </a:xfrm>
          <a:ln>
            <a:noFill/>
          </a:ln>
        </p:spPr>
        <p:style>
          <a:lnRef idx="1">
            <a:schemeClr val="dk1"/>
          </a:lnRef>
          <a:fillRef idx="2">
            <a:schemeClr val="dk1"/>
          </a:fillRef>
          <a:effectRef idx="1">
            <a:schemeClr val="dk1"/>
          </a:effectRef>
          <a:fontRef idx="minor">
            <a:schemeClr val="dk1"/>
          </a:fontRef>
        </p:style>
        <p:txBody>
          <a:bodyPr vert="horz" anchor="ctr">
            <a:noAutofit/>
          </a:bodyPr>
          <a:lstStyle/>
          <a:p>
            <a:r>
              <a:rPr lang="el-GR" sz="3200" b="1" dirty="0">
                <a:solidFill>
                  <a:srgbClr val="00B050"/>
                </a:solidFill>
                <a:latin typeface="+mj-lt"/>
                <a:ea typeface="+mn-ea"/>
                <a:cs typeface="+mn-cs"/>
              </a:rPr>
              <a:t>Κατηγορίες έργων</a:t>
            </a:r>
          </a:p>
        </p:txBody>
      </p:sp>
      <p:pic>
        <p:nvPicPr>
          <p:cNvPr id="4" name="Picture 6" descr="peta-logo"/>
          <p:cNvPicPr>
            <a:picLocks noChangeAspect="1" noChangeArrowheads="1"/>
          </p:cNvPicPr>
          <p:nvPr/>
        </p:nvPicPr>
        <p:blipFill>
          <a:blip r:embed="rId2" cstate="print"/>
          <a:srcRect/>
          <a:stretch>
            <a:fillRect/>
          </a:stretch>
        </p:blipFill>
        <p:spPr bwMode="auto">
          <a:xfrm>
            <a:off x="8388504" y="6310323"/>
            <a:ext cx="720000" cy="503053"/>
          </a:xfrm>
          <a:prstGeom prst="rect">
            <a:avLst/>
          </a:prstGeom>
          <a:noFill/>
        </p:spPr>
      </p:pic>
      <p:sp>
        <p:nvSpPr>
          <p:cNvPr id="5" name="1 - Τίτλος"/>
          <p:cNvSpPr txBox="1">
            <a:spLocks/>
          </p:cNvSpPr>
          <p:nvPr/>
        </p:nvSpPr>
        <p:spPr>
          <a:xfrm>
            <a:off x="0" y="0"/>
            <a:ext cx="8640960" cy="288032"/>
          </a:xfrm>
          <a:prstGeom prst="rect">
            <a:avLst/>
          </a:prstGeom>
        </p:spPr>
        <p:txBody>
          <a:bodyPr vert="horz" anchor="ctr">
            <a:noAutofit/>
          </a:bodyPr>
          <a:lstStyle/>
          <a:p>
            <a:pPr marL="64008" lvl="0">
              <a:spcBef>
                <a:spcPts val="300"/>
              </a:spcBef>
              <a:buClr>
                <a:schemeClr val="accent3"/>
              </a:buClr>
              <a:defRPr/>
            </a:pPr>
            <a:r>
              <a:rPr lang="el-GR" sz="1600" dirty="0" smtClean="0">
                <a:solidFill>
                  <a:schemeClr val="bg1"/>
                </a:solidFill>
                <a:latin typeface="+mj-lt"/>
              </a:rPr>
              <a:t>Δημοτικά Έργα Ενεργειακής Αναβάθμισης : Όροι και Προϋποθέσεις Χρηματοδότησης </a:t>
            </a:r>
          </a:p>
        </p:txBody>
      </p:sp>
      <p:sp>
        <p:nvSpPr>
          <p:cNvPr id="6" name="5 - Θέση αριθμού διαφάνειας"/>
          <p:cNvSpPr>
            <a:spLocks noGrp="1"/>
          </p:cNvSpPr>
          <p:nvPr>
            <p:ph type="sldNum" sz="quarter" idx="12"/>
          </p:nvPr>
        </p:nvSpPr>
        <p:spPr>
          <a:xfrm>
            <a:off x="8174736" y="72008"/>
            <a:ext cx="762000" cy="260648"/>
          </a:xfrm>
        </p:spPr>
        <p:txBody>
          <a:bodyPr/>
          <a:lstStyle/>
          <a:p>
            <a:fld id="{AB6998EF-FEB1-4EE8-83E3-6384912BF402}" type="slidenum">
              <a:rPr lang="el-GR" sz="1600" smtClean="0"/>
              <a:pPr/>
              <a:t>4</a:t>
            </a:fld>
            <a:endParaRPr lang="el-GR" sz="1600" dirty="0"/>
          </a:p>
        </p:txBody>
      </p:sp>
      <p:pic>
        <p:nvPicPr>
          <p:cNvPr id="5122"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1513120"/>
            <a:ext cx="7992968" cy="496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23528" y="692696"/>
            <a:ext cx="7704856" cy="864096"/>
          </a:xfrm>
          <a:ln>
            <a:noFill/>
          </a:ln>
        </p:spPr>
        <p:style>
          <a:lnRef idx="1">
            <a:schemeClr val="dk1"/>
          </a:lnRef>
          <a:fillRef idx="2">
            <a:schemeClr val="dk1"/>
          </a:fillRef>
          <a:effectRef idx="1">
            <a:schemeClr val="dk1"/>
          </a:effectRef>
          <a:fontRef idx="minor">
            <a:schemeClr val="dk1"/>
          </a:fontRef>
        </p:style>
        <p:txBody>
          <a:bodyPr vert="horz" anchor="ctr">
            <a:noAutofit/>
          </a:bodyPr>
          <a:lstStyle/>
          <a:p>
            <a:r>
              <a:rPr lang="el-GR" sz="3200" b="1" dirty="0">
                <a:solidFill>
                  <a:srgbClr val="00B050"/>
                </a:solidFill>
                <a:latin typeface="+mj-lt"/>
                <a:ea typeface="+mn-ea"/>
                <a:cs typeface="+mn-cs"/>
              </a:rPr>
              <a:t>Εκτίμηση συνολικού ύψους επενδύσεων</a:t>
            </a:r>
          </a:p>
        </p:txBody>
      </p:sp>
      <p:pic>
        <p:nvPicPr>
          <p:cNvPr id="4" name="Picture 6" descr="peta-logo"/>
          <p:cNvPicPr>
            <a:picLocks noChangeAspect="1" noChangeArrowheads="1"/>
          </p:cNvPicPr>
          <p:nvPr/>
        </p:nvPicPr>
        <p:blipFill>
          <a:blip r:embed="rId2" cstate="print"/>
          <a:srcRect/>
          <a:stretch>
            <a:fillRect/>
          </a:stretch>
        </p:blipFill>
        <p:spPr bwMode="auto">
          <a:xfrm>
            <a:off x="8388504" y="6310323"/>
            <a:ext cx="720000" cy="503053"/>
          </a:xfrm>
          <a:prstGeom prst="rect">
            <a:avLst/>
          </a:prstGeom>
          <a:noFill/>
        </p:spPr>
      </p:pic>
      <p:sp>
        <p:nvSpPr>
          <p:cNvPr id="6" name="5 - Θέση αριθμού διαφάνειας"/>
          <p:cNvSpPr>
            <a:spLocks noGrp="1"/>
          </p:cNvSpPr>
          <p:nvPr>
            <p:ph type="sldNum" sz="quarter" idx="12"/>
          </p:nvPr>
        </p:nvSpPr>
        <p:spPr>
          <a:xfrm>
            <a:off x="8174736" y="72008"/>
            <a:ext cx="762000" cy="260648"/>
          </a:xfrm>
        </p:spPr>
        <p:txBody>
          <a:bodyPr/>
          <a:lstStyle/>
          <a:p>
            <a:fld id="{AB6998EF-FEB1-4EE8-83E3-6384912BF402}" type="slidenum">
              <a:rPr lang="el-GR" sz="1600" smtClean="0"/>
              <a:pPr/>
              <a:t>5</a:t>
            </a:fld>
            <a:endParaRPr lang="el-GR" sz="1600" dirty="0"/>
          </a:p>
        </p:txBody>
      </p:sp>
      <p:pic>
        <p:nvPicPr>
          <p:cNvPr id="6146"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1727562"/>
            <a:ext cx="7683733" cy="4725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1 - Τίτλος"/>
          <p:cNvSpPr txBox="1">
            <a:spLocks/>
          </p:cNvSpPr>
          <p:nvPr/>
        </p:nvSpPr>
        <p:spPr>
          <a:xfrm>
            <a:off x="0" y="0"/>
            <a:ext cx="8640960" cy="288032"/>
          </a:xfrm>
          <a:prstGeom prst="rect">
            <a:avLst/>
          </a:prstGeom>
        </p:spPr>
        <p:txBody>
          <a:bodyPr vert="horz" anchor="ctr">
            <a:noAutofit/>
          </a:bodyPr>
          <a:lstStyle/>
          <a:p>
            <a:pPr marL="64008" lvl="0">
              <a:spcBef>
                <a:spcPts val="300"/>
              </a:spcBef>
              <a:buClr>
                <a:schemeClr val="accent3"/>
              </a:buClr>
              <a:defRPr/>
            </a:pPr>
            <a:r>
              <a:rPr lang="el-GR" sz="1600" dirty="0" smtClean="0">
                <a:solidFill>
                  <a:schemeClr val="bg1"/>
                </a:solidFill>
                <a:latin typeface="+mj-lt"/>
              </a:rPr>
              <a:t>Δημοτικά Έργα Ενεργειακής Αναβάθμισης : Όροι και Προϋποθέσεις Χρηματοδότησης </a:t>
            </a:r>
          </a:p>
        </p:txBody>
      </p:sp>
    </p:spTree>
    <p:extLst>
      <p:ext uri="{BB962C8B-B14F-4D97-AF65-F5344CB8AC3E}">
        <p14:creationId xmlns:p14="http://schemas.microsoft.com/office/powerpoint/2010/main" val="17843198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67544" y="1912200"/>
            <a:ext cx="8424936" cy="4469128"/>
          </a:xfrm>
        </p:spPr>
        <p:txBody>
          <a:bodyPr>
            <a:normAutofit/>
          </a:bodyPr>
          <a:lstStyle/>
          <a:p>
            <a:pPr marL="0" indent="0">
              <a:buNone/>
            </a:pPr>
            <a:endParaRPr lang="el-GR" sz="2200" dirty="0" smtClean="0"/>
          </a:p>
          <a:p>
            <a:pPr>
              <a:buNone/>
            </a:pPr>
            <a:endParaRPr lang="el-GR" dirty="0"/>
          </a:p>
        </p:txBody>
      </p:sp>
      <p:pic>
        <p:nvPicPr>
          <p:cNvPr id="4" name="Picture 6" descr="peta-logo"/>
          <p:cNvPicPr>
            <a:picLocks noChangeAspect="1" noChangeArrowheads="1"/>
          </p:cNvPicPr>
          <p:nvPr/>
        </p:nvPicPr>
        <p:blipFill>
          <a:blip r:embed="rId2" cstate="print"/>
          <a:srcRect/>
          <a:stretch>
            <a:fillRect/>
          </a:stretch>
        </p:blipFill>
        <p:spPr bwMode="auto">
          <a:xfrm>
            <a:off x="8388504" y="6310323"/>
            <a:ext cx="720000" cy="503053"/>
          </a:xfrm>
          <a:prstGeom prst="rect">
            <a:avLst/>
          </a:prstGeom>
          <a:noFill/>
        </p:spPr>
      </p:pic>
      <p:sp>
        <p:nvSpPr>
          <p:cNvPr id="6" name="5 - Θέση αριθμού διαφάνειας"/>
          <p:cNvSpPr>
            <a:spLocks noGrp="1"/>
          </p:cNvSpPr>
          <p:nvPr>
            <p:ph type="sldNum" sz="quarter" idx="12"/>
          </p:nvPr>
        </p:nvSpPr>
        <p:spPr>
          <a:xfrm>
            <a:off x="8174736" y="44624"/>
            <a:ext cx="762000" cy="260648"/>
          </a:xfrm>
        </p:spPr>
        <p:txBody>
          <a:bodyPr/>
          <a:lstStyle/>
          <a:p>
            <a:fld id="{AB6998EF-FEB1-4EE8-83E3-6384912BF402}" type="slidenum">
              <a:rPr lang="el-GR" sz="1600" smtClean="0"/>
              <a:pPr/>
              <a:t>6</a:t>
            </a:fld>
            <a:endParaRPr lang="el-GR" sz="1600" dirty="0"/>
          </a:p>
        </p:txBody>
      </p:sp>
      <p:sp>
        <p:nvSpPr>
          <p:cNvPr id="8" name="1 - Τίτλος"/>
          <p:cNvSpPr txBox="1">
            <a:spLocks/>
          </p:cNvSpPr>
          <p:nvPr/>
        </p:nvSpPr>
        <p:spPr>
          <a:xfrm>
            <a:off x="0" y="0"/>
            <a:ext cx="8640960" cy="288032"/>
          </a:xfrm>
          <a:prstGeom prst="rect">
            <a:avLst/>
          </a:prstGeom>
        </p:spPr>
        <p:txBody>
          <a:bodyPr vert="horz" anchor="ctr">
            <a:noAutofit/>
          </a:bodyPr>
          <a:lstStyle/>
          <a:p>
            <a:pPr marL="64008" lvl="0">
              <a:spcBef>
                <a:spcPts val="300"/>
              </a:spcBef>
              <a:buClr>
                <a:schemeClr val="accent3"/>
              </a:buClr>
              <a:defRPr/>
            </a:pPr>
            <a:r>
              <a:rPr lang="el-GR" sz="1600" dirty="0" smtClean="0">
                <a:solidFill>
                  <a:schemeClr val="bg1"/>
                </a:solidFill>
                <a:latin typeface="+mj-lt"/>
              </a:rPr>
              <a:t>Δημοτικά Έργα Ενεργειακής Αναβάθμισης : Όροι και Προϋποθέσεις Χρηματοδότησης </a:t>
            </a:r>
          </a:p>
        </p:txBody>
      </p:sp>
      <p:pic>
        <p:nvPicPr>
          <p:cNvPr id="1029" name="Picture 5"/>
          <p:cNvPicPr>
            <a:picLocks noChangeAspect="1" noChangeArrowheads="1"/>
          </p:cNvPicPr>
          <p:nvPr/>
        </p:nvPicPr>
        <p:blipFill>
          <a:blip r:embed="rId3" cstate="print"/>
          <a:srcRect/>
          <a:stretch>
            <a:fillRect/>
          </a:stretch>
        </p:blipFill>
        <p:spPr bwMode="auto">
          <a:xfrm>
            <a:off x="36504" y="836712"/>
            <a:ext cx="9072000" cy="5976664"/>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23528" y="692696"/>
            <a:ext cx="7704856" cy="864096"/>
          </a:xfrm>
          <a:ln>
            <a:noFill/>
          </a:ln>
        </p:spPr>
        <p:style>
          <a:lnRef idx="1">
            <a:schemeClr val="dk1"/>
          </a:lnRef>
          <a:fillRef idx="2">
            <a:schemeClr val="dk1"/>
          </a:fillRef>
          <a:effectRef idx="1">
            <a:schemeClr val="dk1"/>
          </a:effectRef>
          <a:fontRef idx="minor">
            <a:schemeClr val="dk1"/>
          </a:fontRef>
        </p:style>
        <p:txBody>
          <a:bodyPr vert="horz" anchor="ctr">
            <a:noAutofit/>
          </a:bodyPr>
          <a:lstStyle/>
          <a:p>
            <a:r>
              <a:rPr lang="el-GR" sz="3200" b="1" dirty="0" smtClean="0">
                <a:solidFill>
                  <a:srgbClr val="00B050"/>
                </a:solidFill>
                <a:latin typeface="+mj-lt"/>
              </a:rPr>
              <a:t>Εκτίμηση Ενεργειακών επενδύσεων στην Περιφέρεια Κρήτης</a:t>
            </a:r>
            <a:endParaRPr lang="el-GR" sz="3200" b="1" dirty="0">
              <a:solidFill>
                <a:srgbClr val="00B050"/>
              </a:solidFill>
              <a:latin typeface="+mj-lt"/>
            </a:endParaRPr>
          </a:p>
        </p:txBody>
      </p:sp>
      <p:pic>
        <p:nvPicPr>
          <p:cNvPr id="4" name="Picture 6" descr="peta-logo"/>
          <p:cNvPicPr>
            <a:picLocks noChangeAspect="1" noChangeArrowheads="1"/>
          </p:cNvPicPr>
          <p:nvPr/>
        </p:nvPicPr>
        <p:blipFill>
          <a:blip r:embed="rId2" cstate="print"/>
          <a:srcRect/>
          <a:stretch>
            <a:fillRect/>
          </a:stretch>
        </p:blipFill>
        <p:spPr bwMode="auto">
          <a:xfrm>
            <a:off x="8388504" y="6310323"/>
            <a:ext cx="720000" cy="503053"/>
          </a:xfrm>
          <a:prstGeom prst="rect">
            <a:avLst/>
          </a:prstGeom>
          <a:noFill/>
        </p:spPr>
      </p:pic>
      <p:sp>
        <p:nvSpPr>
          <p:cNvPr id="6" name="5 - Θέση αριθμού διαφάνειας"/>
          <p:cNvSpPr>
            <a:spLocks noGrp="1"/>
          </p:cNvSpPr>
          <p:nvPr>
            <p:ph type="sldNum" sz="quarter" idx="12"/>
          </p:nvPr>
        </p:nvSpPr>
        <p:spPr>
          <a:xfrm>
            <a:off x="8174736" y="72008"/>
            <a:ext cx="762000" cy="260648"/>
          </a:xfrm>
        </p:spPr>
        <p:txBody>
          <a:bodyPr/>
          <a:lstStyle/>
          <a:p>
            <a:fld id="{AB6998EF-FEB1-4EE8-83E3-6384912BF402}" type="slidenum">
              <a:rPr lang="el-GR" sz="1600" smtClean="0"/>
              <a:pPr/>
              <a:t>7</a:t>
            </a:fld>
            <a:endParaRPr lang="el-GR" sz="1600" dirty="0"/>
          </a:p>
        </p:txBody>
      </p:sp>
      <p:sp>
        <p:nvSpPr>
          <p:cNvPr id="7" name="1 - Τίτλος"/>
          <p:cNvSpPr txBox="1">
            <a:spLocks/>
          </p:cNvSpPr>
          <p:nvPr/>
        </p:nvSpPr>
        <p:spPr>
          <a:xfrm>
            <a:off x="0" y="0"/>
            <a:ext cx="8640960" cy="288032"/>
          </a:xfrm>
          <a:prstGeom prst="rect">
            <a:avLst/>
          </a:prstGeom>
        </p:spPr>
        <p:txBody>
          <a:bodyPr vert="horz" anchor="ctr">
            <a:noAutofit/>
          </a:bodyPr>
          <a:lstStyle/>
          <a:p>
            <a:pPr marL="64008" lvl="0">
              <a:spcBef>
                <a:spcPts val="300"/>
              </a:spcBef>
              <a:buClr>
                <a:schemeClr val="accent3"/>
              </a:buClr>
              <a:defRPr/>
            </a:pPr>
            <a:r>
              <a:rPr lang="el-GR" sz="1600" dirty="0" smtClean="0">
                <a:solidFill>
                  <a:schemeClr val="bg1"/>
                </a:solidFill>
                <a:latin typeface="+mj-lt"/>
              </a:rPr>
              <a:t>Δημοτικά Έργα Ενεργειακής Αναβάθμισης : Όροι και Προϋποθέσεις Χρηματοδότησης </a:t>
            </a:r>
          </a:p>
        </p:txBody>
      </p:sp>
      <p:graphicFrame>
        <p:nvGraphicFramePr>
          <p:cNvPr id="11" name="Πίνακας 10"/>
          <p:cNvGraphicFramePr>
            <a:graphicFrameLocks noGrp="1"/>
          </p:cNvGraphicFramePr>
          <p:nvPr>
            <p:extLst>
              <p:ext uri="{D42A27DB-BD31-4B8C-83A1-F6EECF244321}">
                <p14:modId xmlns:p14="http://schemas.microsoft.com/office/powerpoint/2010/main" val="3013483599"/>
              </p:ext>
            </p:extLst>
          </p:nvPr>
        </p:nvGraphicFramePr>
        <p:xfrm>
          <a:off x="251520" y="1700808"/>
          <a:ext cx="7776864" cy="4968552"/>
        </p:xfrm>
        <a:graphic>
          <a:graphicData uri="http://schemas.openxmlformats.org/drawingml/2006/table">
            <a:tbl>
              <a:tblPr/>
              <a:tblGrid>
                <a:gridCol w="3929972"/>
                <a:gridCol w="902522"/>
                <a:gridCol w="916803"/>
                <a:gridCol w="2027567"/>
              </a:tblGrid>
              <a:tr h="335496">
                <a:tc gridSpan="4">
                  <a:txBody>
                    <a:bodyPr/>
                    <a:lstStyle/>
                    <a:p>
                      <a:pPr algn="ctr" fontAlgn="ctr"/>
                      <a:r>
                        <a:rPr lang="el-GR" sz="1400" b="1" i="0" u="none" strike="noStrike" dirty="0">
                          <a:solidFill>
                            <a:srgbClr val="000000"/>
                          </a:solidFill>
                          <a:effectLst/>
                          <a:latin typeface="Calibri"/>
                        </a:rPr>
                        <a:t>ΕΝΕΡΓΕΙΑΚΕΣ ΕΠΕΝΔΥΣΕΙΣ ΣΤΗΝ ΠΕΡΙΦΕΡΕΙΑ </a:t>
                      </a:r>
                      <a:r>
                        <a:rPr lang="el-GR" sz="1400" b="1" i="0" u="none" strike="noStrike" dirty="0" smtClean="0">
                          <a:solidFill>
                            <a:srgbClr val="000000"/>
                          </a:solidFill>
                          <a:effectLst/>
                          <a:latin typeface="Calibri"/>
                        </a:rPr>
                        <a:t>ΚΡΗΤΗΣ</a:t>
                      </a:r>
                      <a:endParaRPr lang="el-GR" sz="1400" b="1" i="0" u="none" strike="noStrike" dirty="0">
                        <a:solidFill>
                          <a:srgbClr val="000000"/>
                        </a:solidFill>
                        <a:effectLst/>
                        <a:latin typeface="Calibri"/>
                      </a:endParaRPr>
                    </a:p>
                  </a:txBody>
                  <a:tcPr marL="8669" marR="8669" marT="86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l-GR"/>
                    </a:p>
                  </a:txBody>
                  <a:tcPr/>
                </a:tc>
                <a:tc hMerge="1">
                  <a:txBody>
                    <a:bodyPr/>
                    <a:lstStyle/>
                    <a:p>
                      <a:endParaRPr lang="el-GR"/>
                    </a:p>
                  </a:txBody>
                  <a:tcPr/>
                </a:tc>
                <a:tc hMerge="1">
                  <a:txBody>
                    <a:bodyPr/>
                    <a:lstStyle/>
                    <a:p>
                      <a:endParaRPr lang="el-GR"/>
                    </a:p>
                  </a:txBody>
                  <a:tcPr/>
                </a:tc>
              </a:tr>
              <a:tr h="639043">
                <a:tc>
                  <a:txBody>
                    <a:bodyPr/>
                    <a:lstStyle/>
                    <a:p>
                      <a:pPr algn="ctr" fontAlgn="ctr"/>
                      <a:r>
                        <a:rPr lang="el-GR" sz="1400" b="1" i="0" u="none" strike="noStrike" dirty="0">
                          <a:solidFill>
                            <a:srgbClr val="000000"/>
                          </a:solidFill>
                          <a:effectLst/>
                          <a:latin typeface="Calibri"/>
                        </a:rPr>
                        <a:t>ΚΑΤΗΓΟΡΙΑ ΕΠΕΝΔΥΣΗΣ</a:t>
                      </a:r>
                    </a:p>
                  </a:txBody>
                  <a:tcPr marL="8669" marR="8669" marT="86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400" b="1" i="0" u="none" strike="noStrike">
                          <a:solidFill>
                            <a:srgbClr val="000000"/>
                          </a:solidFill>
                          <a:effectLst/>
                          <a:latin typeface="Calibri"/>
                        </a:rPr>
                        <a:t>ΑΡ. ΟΤΑ</a:t>
                      </a:r>
                    </a:p>
                  </a:txBody>
                  <a:tcPr marL="8669" marR="8669" marT="86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400" b="1" i="0" u="none" strike="noStrike" dirty="0">
                          <a:solidFill>
                            <a:srgbClr val="000000"/>
                          </a:solidFill>
                          <a:effectLst/>
                          <a:latin typeface="Calibri"/>
                        </a:rPr>
                        <a:t>ΑΡ. ΕΡΓΩΝ / ΟΤΑ</a:t>
                      </a:r>
                    </a:p>
                  </a:txBody>
                  <a:tcPr marL="8669" marR="8669" marT="8669"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400" b="1" i="0" u="none" strike="noStrike" dirty="0">
                          <a:solidFill>
                            <a:srgbClr val="000000"/>
                          </a:solidFill>
                          <a:effectLst/>
                          <a:latin typeface="Calibri"/>
                        </a:rPr>
                        <a:t>ΣΥΝΟΛΙΚΟ ΥΨΟΣ ΕΠΕΝΔΥΣΕΩΝ</a:t>
                      </a:r>
                    </a:p>
                  </a:txBody>
                  <a:tcPr marL="8669" marR="8669" marT="86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23065">
                <a:tc>
                  <a:txBody>
                    <a:bodyPr/>
                    <a:lstStyle/>
                    <a:p>
                      <a:pPr algn="ctr" fontAlgn="ctr"/>
                      <a:r>
                        <a:rPr lang="el-GR" sz="1400" b="1" i="0" u="none" strike="noStrike" dirty="0">
                          <a:solidFill>
                            <a:srgbClr val="000000"/>
                          </a:solidFill>
                          <a:effectLst/>
                          <a:latin typeface="Calibri"/>
                        </a:rPr>
                        <a:t>ΦΩΤΙΣΜΟΣ ΟΔΩΝ ΚΑΙ ΠΛΑΤΕΙΩΝ</a:t>
                      </a:r>
                    </a:p>
                  </a:txBody>
                  <a:tcPr marL="8669" marR="8669" marT="86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400" b="0" i="0" u="none" strike="noStrike" dirty="0" smtClean="0">
                          <a:solidFill>
                            <a:srgbClr val="000000"/>
                          </a:solidFill>
                          <a:effectLst/>
                          <a:latin typeface="Calibri"/>
                        </a:rPr>
                        <a:t>24</a:t>
                      </a:r>
                      <a:endParaRPr lang="el-GR" sz="1400" b="0" i="0" u="none" strike="noStrike" dirty="0">
                        <a:solidFill>
                          <a:srgbClr val="000000"/>
                        </a:solidFill>
                        <a:effectLst/>
                        <a:latin typeface="Calibri"/>
                      </a:endParaRPr>
                    </a:p>
                  </a:txBody>
                  <a:tcPr marL="8669" marR="8669" marT="86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400" b="0" i="0" u="none" strike="noStrike" dirty="0" smtClean="0">
                          <a:solidFill>
                            <a:srgbClr val="000000"/>
                          </a:solidFill>
                          <a:effectLst/>
                          <a:latin typeface="Calibri"/>
                        </a:rPr>
                        <a:t>24</a:t>
                      </a:r>
                      <a:endParaRPr lang="el-GR" sz="1400" b="0" i="0" u="none" strike="noStrike" dirty="0">
                        <a:solidFill>
                          <a:srgbClr val="000000"/>
                        </a:solidFill>
                        <a:effectLst/>
                        <a:latin typeface="Calibri"/>
                      </a:endParaRPr>
                    </a:p>
                  </a:txBody>
                  <a:tcPr marL="8669" marR="8669" marT="8669"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400" b="1" i="0" u="none" strike="noStrike" dirty="0" smtClean="0">
                          <a:solidFill>
                            <a:srgbClr val="000000"/>
                          </a:solidFill>
                          <a:effectLst/>
                          <a:latin typeface="Calibri"/>
                        </a:rPr>
                        <a:t>48.000.000</a:t>
                      </a:r>
                      <a:endParaRPr lang="el-GR" sz="1400" b="1"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34899">
                <a:tc>
                  <a:txBody>
                    <a:bodyPr/>
                    <a:lstStyle/>
                    <a:p>
                      <a:pPr algn="ctr" fontAlgn="ctr"/>
                      <a:r>
                        <a:rPr lang="el-GR" sz="1400" b="1" i="0" u="none" strike="noStrike" dirty="0">
                          <a:solidFill>
                            <a:srgbClr val="000000"/>
                          </a:solidFill>
                          <a:effectLst/>
                          <a:latin typeface="Calibri"/>
                        </a:rPr>
                        <a:t>ΕΝΕΡΓΕΙΑΚΕΣ ΑΝΑΒΑΘΜΙΣΕΙΣ ΣΧΟΛΙΚΩΝ ΚΤΙΡΙΩΝ</a:t>
                      </a:r>
                    </a:p>
                  </a:txBody>
                  <a:tcPr marL="8669" marR="8669" marT="86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400" b="0" i="0" u="none" strike="noStrike" dirty="0" smtClean="0">
                          <a:solidFill>
                            <a:srgbClr val="000000"/>
                          </a:solidFill>
                          <a:effectLst/>
                          <a:latin typeface="Calibri"/>
                        </a:rPr>
                        <a:t>24</a:t>
                      </a:r>
                      <a:endParaRPr lang="el-GR" sz="1400" b="0" i="0" u="none" strike="noStrike" dirty="0">
                        <a:solidFill>
                          <a:srgbClr val="000000"/>
                        </a:solidFill>
                        <a:effectLst/>
                        <a:latin typeface="Calibri"/>
                      </a:endParaRPr>
                    </a:p>
                  </a:txBody>
                  <a:tcPr marL="8669" marR="8669" marT="86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400" b="0" i="0" u="none" strike="noStrike" dirty="0" smtClean="0">
                          <a:solidFill>
                            <a:srgbClr val="000000"/>
                          </a:solidFill>
                          <a:effectLst/>
                          <a:latin typeface="Calibri"/>
                        </a:rPr>
                        <a:t>121</a:t>
                      </a:r>
                      <a:endParaRPr lang="el-GR" sz="1400" b="0" i="0" u="none" strike="noStrike" dirty="0">
                        <a:solidFill>
                          <a:srgbClr val="000000"/>
                        </a:solidFill>
                        <a:effectLst/>
                        <a:latin typeface="Calibri"/>
                      </a:endParaRPr>
                    </a:p>
                  </a:txBody>
                  <a:tcPr marL="8669" marR="8669" marT="8669"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400" b="1" i="0" u="none" strike="noStrike" dirty="0" smtClean="0">
                          <a:solidFill>
                            <a:srgbClr val="000000"/>
                          </a:solidFill>
                          <a:effectLst/>
                          <a:latin typeface="Calibri"/>
                        </a:rPr>
                        <a:t>12.100.000</a:t>
                      </a:r>
                      <a:endParaRPr lang="el-GR" sz="1400" b="1"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75137">
                <a:tc>
                  <a:txBody>
                    <a:bodyPr/>
                    <a:lstStyle/>
                    <a:p>
                      <a:pPr algn="ctr" fontAlgn="ctr"/>
                      <a:r>
                        <a:rPr lang="el-GR" sz="1400" b="1" i="0" u="none" strike="noStrike">
                          <a:solidFill>
                            <a:srgbClr val="000000"/>
                          </a:solidFill>
                          <a:effectLst/>
                          <a:latin typeface="Calibri"/>
                        </a:rPr>
                        <a:t>ΕΝΕΡΓΕΙΑΚΕΣ ΑΝΑΒΑΘΜΙΣΕΙΣ ΔΗΜΟΤΙΚΩΝ ΚΤΙΡΙΩΝ</a:t>
                      </a:r>
                    </a:p>
                  </a:txBody>
                  <a:tcPr marL="8669" marR="8669" marT="86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400" b="0" i="0" u="none" strike="noStrike" dirty="0" smtClean="0">
                          <a:solidFill>
                            <a:srgbClr val="000000"/>
                          </a:solidFill>
                          <a:effectLst/>
                          <a:latin typeface="Calibri"/>
                        </a:rPr>
                        <a:t>24</a:t>
                      </a:r>
                      <a:endParaRPr lang="el-GR" sz="1400" b="0" i="0" u="none" strike="noStrike" dirty="0">
                        <a:solidFill>
                          <a:srgbClr val="000000"/>
                        </a:solidFill>
                        <a:effectLst/>
                        <a:latin typeface="Calibri"/>
                      </a:endParaRPr>
                    </a:p>
                  </a:txBody>
                  <a:tcPr marL="8669" marR="8669" marT="86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400" b="0" i="0" u="none" strike="noStrike" dirty="0" smtClean="0">
                          <a:solidFill>
                            <a:srgbClr val="000000"/>
                          </a:solidFill>
                          <a:effectLst/>
                          <a:latin typeface="Calibri"/>
                        </a:rPr>
                        <a:t>31</a:t>
                      </a:r>
                      <a:endParaRPr lang="el-GR" sz="1400" b="0" i="0" u="none" strike="noStrike" dirty="0">
                        <a:solidFill>
                          <a:srgbClr val="000000"/>
                        </a:solidFill>
                        <a:effectLst/>
                        <a:latin typeface="Calibri"/>
                      </a:endParaRPr>
                    </a:p>
                  </a:txBody>
                  <a:tcPr marL="8669" marR="8669" marT="8669"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400" b="1" i="0" u="none" strike="noStrike" dirty="0" smtClean="0">
                          <a:solidFill>
                            <a:srgbClr val="000000"/>
                          </a:solidFill>
                          <a:effectLst/>
                          <a:latin typeface="Calibri"/>
                        </a:rPr>
                        <a:t>3.300.000</a:t>
                      </a:r>
                      <a:endParaRPr lang="el-GR" sz="1400" b="1"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3186">
                <a:tc>
                  <a:txBody>
                    <a:bodyPr/>
                    <a:lstStyle/>
                    <a:p>
                      <a:pPr algn="ctr" fontAlgn="ctr"/>
                      <a:r>
                        <a:rPr lang="el-GR" sz="1400" b="1" i="0" u="none" strike="noStrike">
                          <a:solidFill>
                            <a:srgbClr val="000000"/>
                          </a:solidFill>
                          <a:effectLst/>
                          <a:latin typeface="Calibri"/>
                        </a:rPr>
                        <a:t>ΕΝΕΡΓΕΙΑΚΕΣ ΑΝΑΒΑΘΜΙΣΕΙΣ ΑΘΛΗΤΙΚΩΝ ΕΓΚΑΤΑΣΤΑΣΕΩΝ</a:t>
                      </a:r>
                    </a:p>
                  </a:txBody>
                  <a:tcPr marL="8669" marR="8669" marT="86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400" b="0" i="0" u="none" strike="noStrike" dirty="0" smtClean="0">
                          <a:solidFill>
                            <a:srgbClr val="000000"/>
                          </a:solidFill>
                          <a:effectLst/>
                          <a:latin typeface="Calibri"/>
                        </a:rPr>
                        <a:t>24</a:t>
                      </a:r>
                      <a:endParaRPr lang="el-GR" sz="1400" b="0" i="0" u="none" strike="noStrike" dirty="0">
                        <a:solidFill>
                          <a:srgbClr val="000000"/>
                        </a:solidFill>
                        <a:effectLst/>
                        <a:latin typeface="Calibri"/>
                      </a:endParaRPr>
                    </a:p>
                  </a:txBody>
                  <a:tcPr marL="8669" marR="8669" marT="86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400" b="0" i="0" u="none" strike="noStrike" dirty="0" smtClean="0">
                          <a:solidFill>
                            <a:srgbClr val="000000"/>
                          </a:solidFill>
                          <a:effectLst/>
                          <a:latin typeface="Calibri"/>
                        </a:rPr>
                        <a:t>29</a:t>
                      </a:r>
                      <a:endParaRPr lang="el-GR" sz="1400" b="0" i="0" u="none" strike="noStrike" dirty="0">
                        <a:solidFill>
                          <a:srgbClr val="000000"/>
                        </a:solidFill>
                        <a:effectLst/>
                        <a:latin typeface="Calibri"/>
                      </a:endParaRPr>
                    </a:p>
                  </a:txBody>
                  <a:tcPr marL="8669" marR="8669" marT="8669"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400" b="1" i="0" u="none" strike="noStrike" dirty="0" smtClean="0">
                          <a:solidFill>
                            <a:srgbClr val="000000"/>
                          </a:solidFill>
                          <a:effectLst/>
                          <a:latin typeface="Calibri"/>
                        </a:rPr>
                        <a:t>8.700.000</a:t>
                      </a:r>
                      <a:endParaRPr lang="el-GR" sz="1400" b="1"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7330">
                <a:tc>
                  <a:txBody>
                    <a:bodyPr/>
                    <a:lstStyle/>
                    <a:p>
                      <a:pPr algn="ctr" fontAlgn="ctr"/>
                      <a:r>
                        <a:rPr lang="el-GR" sz="1400" b="1" i="0" u="none" strike="noStrike">
                          <a:solidFill>
                            <a:srgbClr val="000000"/>
                          </a:solidFill>
                          <a:effectLst/>
                          <a:latin typeface="Calibri"/>
                        </a:rPr>
                        <a:t>ΕΝΕΡΓΕΙΑΚΕΣ ΑΝΑΒΑΘΜΙΣΕΙΣ ΕΓΚΑΤΑΣΤΑΣΕΩΝ ΥΔΡΕΥΣΗΣ ΑΠΟΧΕΤΕΥΣΗΣ</a:t>
                      </a:r>
                    </a:p>
                  </a:txBody>
                  <a:tcPr marL="8669" marR="8669" marT="86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400" b="0" i="0" u="none" strike="noStrike" dirty="0" smtClean="0">
                          <a:solidFill>
                            <a:srgbClr val="000000"/>
                          </a:solidFill>
                          <a:effectLst/>
                          <a:latin typeface="Calibri"/>
                        </a:rPr>
                        <a:t>24</a:t>
                      </a:r>
                      <a:endParaRPr lang="el-GR" sz="1400" b="0" i="0" u="none" strike="noStrike" dirty="0">
                        <a:solidFill>
                          <a:srgbClr val="000000"/>
                        </a:solidFill>
                        <a:effectLst/>
                        <a:latin typeface="Calibri"/>
                      </a:endParaRPr>
                    </a:p>
                  </a:txBody>
                  <a:tcPr marL="8669" marR="8669" marT="86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400" b="0" i="0" u="none" strike="noStrike" dirty="0" smtClean="0">
                          <a:solidFill>
                            <a:srgbClr val="000000"/>
                          </a:solidFill>
                          <a:effectLst/>
                          <a:latin typeface="Calibri"/>
                        </a:rPr>
                        <a:t>420</a:t>
                      </a:r>
                      <a:endParaRPr lang="el-GR" sz="1400" b="0" i="0" u="none" strike="noStrike" dirty="0">
                        <a:solidFill>
                          <a:srgbClr val="000000"/>
                        </a:solidFill>
                        <a:effectLst/>
                        <a:latin typeface="Calibri"/>
                      </a:endParaRPr>
                    </a:p>
                  </a:txBody>
                  <a:tcPr marL="8669" marR="8669" marT="8669"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400" b="1" i="0" u="none" strike="noStrike" dirty="0" smtClean="0">
                          <a:solidFill>
                            <a:srgbClr val="000000"/>
                          </a:solidFill>
                          <a:effectLst/>
                          <a:latin typeface="Calibri"/>
                        </a:rPr>
                        <a:t>12.600.000</a:t>
                      </a:r>
                      <a:endParaRPr lang="el-GR" sz="1400" b="1"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3426">
                <a:tc>
                  <a:txBody>
                    <a:bodyPr/>
                    <a:lstStyle/>
                    <a:p>
                      <a:pPr algn="ctr" fontAlgn="ctr"/>
                      <a:r>
                        <a:rPr lang="el-GR" sz="1400" b="1" i="0" u="none" strike="noStrike">
                          <a:solidFill>
                            <a:srgbClr val="000000"/>
                          </a:solidFill>
                          <a:effectLst/>
                          <a:latin typeface="Calibri"/>
                        </a:rPr>
                        <a:t>ΛΟΙΠΑ ΕΝΕΡΓΕΙΑΚΑ ΕΡΓΑ </a:t>
                      </a:r>
                    </a:p>
                  </a:txBody>
                  <a:tcPr marL="8669" marR="8669" marT="86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l-GR" sz="1400" b="0" i="0" u="none" strike="noStrike" dirty="0" smtClean="0">
                          <a:solidFill>
                            <a:srgbClr val="000000"/>
                          </a:solidFill>
                          <a:effectLst/>
                          <a:latin typeface="Calibri"/>
                        </a:rPr>
                        <a:t>24</a:t>
                      </a:r>
                      <a:endParaRPr lang="el-GR" sz="1400" b="0" i="0" u="none" strike="noStrike" dirty="0">
                        <a:solidFill>
                          <a:srgbClr val="000000"/>
                        </a:solidFill>
                        <a:effectLst/>
                        <a:latin typeface="Calibri"/>
                      </a:endParaRPr>
                    </a:p>
                  </a:txBody>
                  <a:tcPr marL="8669" marR="8669" marT="86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l-GR" sz="1400" b="0" i="0" u="none" strike="noStrike" dirty="0" smtClean="0">
                          <a:solidFill>
                            <a:srgbClr val="000000"/>
                          </a:solidFill>
                          <a:effectLst/>
                          <a:latin typeface="Calibri"/>
                        </a:rPr>
                        <a:t>24</a:t>
                      </a:r>
                      <a:endParaRPr lang="el-GR" sz="1400" b="0" i="0" u="none" strike="noStrike" dirty="0">
                        <a:solidFill>
                          <a:srgbClr val="000000"/>
                        </a:solidFill>
                        <a:effectLst/>
                        <a:latin typeface="Calibri"/>
                      </a:endParaRPr>
                    </a:p>
                  </a:txBody>
                  <a:tcPr marL="8669" marR="8669" marT="8669"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400" b="1" i="0" u="none" strike="noStrike" dirty="0" smtClean="0">
                          <a:solidFill>
                            <a:srgbClr val="000000"/>
                          </a:solidFill>
                          <a:effectLst/>
                          <a:latin typeface="Calibri"/>
                        </a:rPr>
                        <a:t>12.000.000</a:t>
                      </a:r>
                      <a:endParaRPr lang="el-GR" sz="1400" b="1"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86970">
                <a:tc>
                  <a:txBody>
                    <a:bodyPr/>
                    <a:lstStyle/>
                    <a:p>
                      <a:pPr algn="ctr" fontAlgn="ctr"/>
                      <a:r>
                        <a:rPr lang="el-GR" sz="1400" b="1" i="0" u="none" strike="noStrike" dirty="0">
                          <a:solidFill>
                            <a:srgbClr val="000000"/>
                          </a:solidFill>
                          <a:effectLst/>
                          <a:latin typeface="Calibri"/>
                        </a:rPr>
                        <a:t>ΣΥΝΟΛΟ</a:t>
                      </a:r>
                    </a:p>
                  </a:txBody>
                  <a:tcPr marL="8669" marR="8669" marT="86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l-GR" sz="1400" b="1" i="0" u="none" strike="noStrike" dirty="0">
                        <a:solidFill>
                          <a:srgbClr val="000000"/>
                        </a:solidFill>
                        <a:effectLst/>
                        <a:latin typeface="Calibri"/>
                      </a:endParaRPr>
                    </a:p>
                  </a:txBody>
                  <a:tcPr marL="8669" marR="8669" marT="86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l-GR" sz="1400" b="1" i="0" u="none" strike="noStrike" dirty="0" smtClean="0">
                          <a:solidFill>
                            <a:srgbClr val="000000"/>
                          </a:solidFill>
                          <a:effectLst/>
                          <a:latin typeface="Calibri"/>
                        </a:rPr>
                        <a:t>649</a:t>
                      </a:r>
                      <a:endParaRPr lang="el-GR" sz="1400" b="1" i="0" u="none" strike="noStrike" dirty="0">
                        <a:solidFill>
                          <a:srgbClr val="000000"/>
                        </a:solidFill>
                        <a:effectLst/>
                        <a:latin typeface="Calibri"/>
                      </a:endParaRPr>
                    </a:p>
                  </a:txBody>
                  <a:tcPr marL="8669" marR="8669" marT="86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400" b="1" i="0" u="none" strike="noStrike" dirty="0" smtClean="0">
                          <a:solidFill>
                            <a:srgbClr val="000000"/>
                          </a:solidFill>
                          <a:effectLst/>
                          <a:latin typeface="Calibri"/>
                        </a:rPr>
                        <a:t>96.700.000</a:t>
                      </a:r>
                      <a:endParaRPr lang="el-GR" sz="1400" b="1"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9316987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AB6998EF-FEB1-4EE8-83E3-6384912BF402}" type="slidenum">
              <a:rPr lang="el-GR" smtClean="0"/>
              <a:pPr/>
              <a:t>8</a:t>
            </a:fld>
            <a:endParaRPr lang="el-GR"/>
          </a:p>
        </p:txBody>
      </p:sp>
      <p:graphicFrame>
        <p:nvGraphicFramePr>
          <p:cNvPr id="5" name="Γράφημα 4"/>
          <p:cNvGraphicFramePr>
            <a:graphicFrameLocks/>
          </p:cNvGraphicFramePr>
          <p:nvPr>
            <p:extLst>
              <p:ext uri="{D42A27DB-BD31-4B8C-83A1-F6EECF244321}">
                <p14:modId xmlns:p14="http://schemas.microsoft.com/office/powerpoint/2010/main" val="2246546347"/>
              </p:ext>
            </p:extLst>
          </p:nvPr>
        </p:nvGraphicFramePr>
        <p:xfrm>
          <a:off x="107504" y="764704"/>
          <a:ext cx="8856984" cy="597666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557622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9552" y="764704"/>
            <a:ext cx="8352928" cy="864096"/>
          </a:xfrm>
          <a:ln>
            <a:noFill/>
          </a:ln>
        </p:spPr>
        <p:style>
          <a:lnRef idx="1">
            <a:schemeClr val="accent6"/>
          </a:lnRef>
          <a:fillRef idx="2">
            <a:schemeClr val="accent6"/>
          </a:fillRef>
          <a:effectRef idx="1">
            <a:schemeClr val="accent6"/>
          </a:effectRef>
          <a:fontRef idx="minor">
            <a:schemeClr val="dk1"/>
          </a:fontRef>
        </p:style>
        <p:txBody>
          <a:bodyPr>
            <a:noAutofit/>
          </a:bodyPr>
          <a:lstStyle/>
          <a:p>
            <a:r>
              <a:rPr lang="el-GR" sz="2800" b="1" dirty="0" smtClean="0">
                <a:solidFill>
                  <a:srgbClr val="0070C0"/>
                </a:solidFill>
                <a:latin typeface="+mj-lt"/>
              </a:rPr>
              <a:t>Οικονομική Αξιολόγηση Επενδύσεων (1)</a:t>
            </a:r>
            <a:endParaRPr lang="el-GR" sz="2800" b="1" dirty="0">
              <a:solidFill>
                <a:srgbClr val="0070C0"/>
              </a:solidFill>
              <a:latin typeface="+mj-lt"/>
            </a:endParaRPr>
          </a:p>
        </p:txBody>
      </p:sp>
      <p:sp>
        <p:nvSpPr>
          <p:cNvPr id="3" name="2 - Θέση περιεχομένου"/>
          <p:cNvSpPr>
            <a:spLocks noGrp="1"/>
          </p:cNvSpPr>
          <p:nvPr>
            <p:ph idx="1"/>
          </p:nvPr>
        </p:nvSpPr>
        <p:spPr>
          <a:xfrm>
            <a:off x="467544" y="1916832"/>
            <a:ext cx="8424936" cy="4536504"/>
          </a:xfrm>
        </p:spPr>
        <p:txBody>
          <a:bodyPr>
            <a:normAutofit lnSpcReduction="10000"/>
          </a:bodyPr>
          <a:lstStyle/>
          <a:p>
            <a:pPr>
              <a:lnSpc>
                <a:spcPct val="150000"/>
              </a:lnSpc>
              <a:buNone/>
            </a:pPr>
            <a:r>
              <a:rPr lang="el-GR" b="1" dirty="0" smtClean="0">
                <a:latin typeface="+mj-lt"/>
              </a:rPr>
              <a:t>Παράμετροι αξιολόγησης:</a:t>
            </a:r>
          </a:p>
          <a:p>
            <a:pPr>
              <a:lnSpc>
                <a:spcPct val="150000"/>
              </a:lnSpc>
              <a:buClr>
                <a:schemeClr val="accent6">
                  <a:lumMod val="75000"/>
                </a:schemeClr>
              </a:buClr>
              <a:buSzPct val="150000"/>
            </a:pPr>
            <a:r>
              <a:rPr lang="el-GR" dirty="0" smtClean="0">
                <a:latin typeface="+mj-lt"/>
              </a:rPr>
              <a:t>Ύψος επένδυσης</a:t>
            </a:r>
          </a:p>
          <a:p>
            <a:pPr>
              <a:lnSpc>
                <a:spcPct val="150000"/>
              </a:lnSpc>
              <a:buClr>
                <a:schemeClr val="accent6">
                  <a:lumMod val="75000"/>
                </a:schemeClr>
              </a:buClr>
              <a:buSzPct val="150000"/>
            </a:pPr>
            <a:r>
              <a:rPr lang="el-GR" dirty="0" smtClean="0">
                <a:latin typeface="+mj-lt"/>
              </a:rPr>
              <a:t>Υφιστάμενο Λειτουργικό κόστος</a:t>
            </a:r>
          </a:p>
          <a:p>
            <a:pPr>
              <a:lnSpc>
                <a:spcPct val="150000"/>
              </a:lnSpc>
              <a:buClr>
                <a:schemeClr val="accent6">
                  <a:lumMod val="75000"/>
                </a:schemeClr>
              </a:buClr>
              <a:buSzPct val="150000"/>
            </a:pPr>
            <a:r>
              <a:rPr lang="el-GR" dirty="0" smtClean="0">
                <a:latin typeface="+mj-lt"/>
              </a:rPr>
              <a:t>Εκτιμώμενη εξοικονόμηση ενέργειας από τις επενδύσεις</a:t>
            </a:r>
          </a:p>
          <a:p>
            <a:pPr>
              <a:lnSpc>
                <a:spcPct val="150000"/>
              </a:lnSpc>
              <a:buClr>
                <a:schemeClr val="accent6">
                  <a:lumMod val="75000"/>
                </a:schemeClr>
              </a:buClr>
              <a:buSzPct val="150000"/>
            </a:pPr>
            <a:r>
              <a:rPr lang="el-GR" dirty="0" smtClean="0">
                <a:latin typeface="+mj-lt"/>
              </a:rPr>
              <a:t>Εκτιμώμενη χρονική περίοδος ανάκτησης κεφαλαίων</a:t>
            </a:r>
          </a:p>
          <a:p>
            <a:pPr>
              <a:lnSpc>
                <a:spcPct val="150000"/>
              </a:lnSpc>
              <a:buNone/>
            </a:pPr>
            <a:endParaRPr lang="el-GR" dirty="0" smtClean="0">
              <a:latin typeface="+mj-lt"/>
            </a:endParaRPr>
          </a:p>
        </p:txBody>
      </p:sp>
      <p:pic>
        <p:nvPicPr>
          <p:cNvPr id="4" name="Picture 6" descr="peta-logo"/>
          <p:cNvPicPr>
            <a:picLocks noChangeAspect="1" noChangeArrowheads="1"/>
          </p:cNvPicPr>
          <p:nvPr/>
        </p:nvPicPr>
        <p:blipFill>
          <a:blip r:embed="rId2" cstate="print"/>
          <a:srcRect/>
          <a:stretch>
            <a:fillRect/>
          </a:stretch>
        </p:blipFill>
        <p:spPr bwMode="auto">
          <a:xfrm>
            <a:off x="8388504" y="6310323"/>
            <a:ext cx="720000" cy="503053"/>
          </a:xfrm>
          <a:prstGeom prst="rect">
            <a:avLst/>
          </a:prstGeom>
          <a:noFill/>
        </p:spPr>
      </p:pic>
      <p:sp>
        <p:nvSpPr>
          <p:cNvPr id="6" name="5 - Θέση αριθμού διαφάνειας"/>
          <p:cNvSpPr>
            <a:spLocks noGrp="1"/>
          </p:cNvSpPr>
          <p:nvPr>
            <p:ph type="sldNum" sz="quarter" idx="12"/>
          </p:nvPr>
        </p:nvSpPr>
        <p:spPr>
          <a:xfrm>
            <a:off x="8174736" y="44624"/>
            <a:ext cx="762000" cy="258376"/>
          </a:xfrm>
        </p:spPr>
        <p:txBody>
          <a:bodyPr/>
          <a:lstStyle/>
          <a:p>
            <a:fld id="{AB6998EF-FEB1-4EE8-83E3-6384912BF402}" type="slidenum">
              <a:rPr lang="el-GR" sz="1600" smtClean="0"/>
              <a:pPr/>
              <a:t>9</a:t>
            </a:fld>
            <a:endParaRPr lang="el-GR" sz="1600" dirty="0"/>
          </a:p>
        </p:txBody>
      </p:sp>
      <p:sp>
        <p:nvSpPr>
          <p:cNvPr id="7" name="1 - Τίτλος"/>
          <p:cNvSpPr txBox="1">
            <a:spLocks/>
          </p:cNvSpPr>
          <p:nvPr/>
        </p:nvSpPr>
        <p:spPr>
          <a:xfrm>
            <a:off x="0" y="0"/>
            <a:ext cx="8640960" cy="288032"/>
          </a:xfrm>
          <a:prstGeom prst="rect">
            <a:avLst/>
          </a:prstGeom>
        </p:spPr>
        <p:txBody>
          <a:bodyPr vert="horz" anchor="ctr">
            <a:noAutofit/>
          </a:bodyPr>
          <a:lstStyle/>
          <a:p>
            <a:pPr marL="64008" lvl="0">
              <a:spcBef>
                <a:spcPts val="300"/>
              </a:spcBef>
              <a:buClr>
                <a:schemeClr val="accent3"/>
              </a:buClr>
              <a:defRPr/>
            </a:pPr>
            <a:r>
              <a:rPr lang="el-GR" sz="1600" dirty="0" smtClean="0">
                <a:solidFill>
                  <a:schemeClr val="bg1"/>
                </a:solidFill>
                <a:latin typeface="+mj-lt"/>
              </a:rPr>
              <a:t>Δημοτικά Έργα Ενεργειακής Αναβάθμισης : Όροι και Προϋποθέσεις Χρηματοδότησης </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στικό">
  <a:themeElements>
    <a:clrScheme name="Αστικό">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Αστικό">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Αστικό">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Urban</Template>
  <TotalTime>1753</TotalTime>
  <Words>1888</Words>
  <Application>Microsoft Office PowerPoint</Application>
  <PresentationFormat>Προβολή στην οθόνη (4:3)</PresentationFormat>
  <Paragraphs>281</Paragraphs>
  <Slides>34</Slides>
  <Notes>9</Notes>
  <HiddenSlides>0</HiddenSlides>
  <MMClips>0</MMClips>
  <ScaleCrop>false</ScaleCrop>
  <HeadingPairs>
    <vt:vector size="4" baseType="variant">
      <vt:variant>
        <vt:lpstr>Θέμα</vt:lpstr>
      </vt:variant>
      <vt:variant>
        <vt:i4>1</vt:i4>
      </vt:variant>
      <vt:variant>
        <vt:lpstr>Τίτλοι διαφανειών</vt:lpstr>
      </vt:variant>
      <vt:variant>
        <vt:i4>34</vt:i4>
      </vt:variant>
    </vt:vector>
  </HeadingPairs>
  <TitlesOfParts>
    <vt:vector size="35" baseType="lpstr">
      <vt:lpstr>Αστικό</vt:lpstr>
      <vt:lpstr>Δημοτικά Έργα Ενεργειακής Αναβάθμισης : Όροι και Προϋποθέσεις Χρηματοδότησης </vt:lpstr>
      <vt:lpstr>Η εταιρεία ΠΕΤΑ ΑΕ Ταυτότητα</vt:lpstr>
      <vt:lpstr>Προσδιορισμός του αντικειμένου χρηματοδότησης</vt:lpstr>
      <vt:lpstr>Κατηγορίες έργων</vt:lpstr>
      <vt:lpstr>Εκτίμηση συνολικού ύψους επενδύσεων</vt:lpstr>
      <vt:lpstr>Παρουσίαση του PowerPoint</vt:lpstr>
      <vt:lpstr>Εκτίμηση Ενεργειακών επενδύσεων στην Περιφέρεια Κρήτης</vt:lpstr>
      <vt:lpstr>Παρουσίαση του PowerPoint</vt:lpstr>
      <vt:lpstr>Οικονομική Αξιολόγηση Επενδύσεων (1)</vt:lpstr>
      <vt:lpstr>Οικονομική Αξιολόγηση Επενδύσεων (2)</vt:lpstr>
      <vt:lpstr>Σύγκριση περιόδων αποπληρωμής επένδυσης</vt:lpstr>
      <vt:lpstr>Χαρακτηριστικά των επενδύσεων</vt:lpstr>
      <vt:lpstr>Πηγές χρηματοδότησης</vt:lpstr>
      <vt:lpstr>ΧΑΤ (Χρηματοδότηση Από Τρίτους) </vt:lpstr>
      <vt:lpstr>ΧΑΤ (Χρηματοδότηση Από Τρίτους) </vt:lpstr>
      <vt:lpstr>Χρηματοδοτικά σχήματα</vt:lpstr>
      <vt:lpstr>Παρουσίαση του PowerPoint</vt:lpstr>
      <vt:lpstr>Παρουσίαση του PowerPoint</vt:lpstr>
      <vt:lpstr>Ελάχιστες απαιτήσεις Περ. Κρήτης</vt:lpstr>
      <vt:lpstr>Παρουσίαση του PowerPoint</vt:lpstr>
      <vt:lpstr>Προϋποθέσεις για την εξασφάλιση χρηματοδότησης (1)</vt:lpstr>
      <vt:lpstr>ELENA (European Local ENergy Assistance)</vt:lpstr>
      <vt:lpstr>ELENA: Όροι και Κριτήρια Χρηματοδότησης (1/2)</vt:lpstr>
      <vt:lpstr>ELENA: Όροι και Κριτήρια Χρηματοδότησης (2/2)</vt:lpstr>
      <vt:lpstr>Παρουσίαση του PowerPoint</vt:lpstr>
      <vt:lpstr>Προϋποθέσεις για την εξασφάλιση χρηματοδότησης (2)</vt:lpstr>
      <vt:lpstr>Προϋποθέσεις για την εξασφάλιση χρηματοδότησης (3)</vt:lpstr>
      <vt:lpstr>Η πρωτοβουλία InvestOTA</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Ευχαριστώ για την προσοχή σας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Στρατηγικές Θέσεις της Τοπικής Αυτοδιοίκησης στον Τομέα των ΤΠΕ ΣΕΣ 2014 - 2020</dc:title>
  <dc:creator>PETA 17</dc:creator>
  <cp:lastModifiedBy>praktiki1</cp:lastModifiedBy>
  <cp:revision>191</cp:revision>
  <dcterms:created xsi:type="dcterms:W3CDTF">2014-01-08T09:41:13Z</dcterms:created>
  <dcterms:modified xsi:type="dcterms:W3CDTF">2014-12-12T06:57:23Z</dcterms:modified>
</cp:coreProperties>
</file>